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70" r:id="rId3"/>
    <p:sldId id="271" r:id="rId4"/>
    <p:sldId id="272" r:id="rId5"/>
    <p:sldId id="273" r:id="rId6"/>
    <p:sldId id="274" r:id="rId7"/>
    <p:sldId id="275" r:id="rId8"/>
    <p:sldId id="276" r:id="rId9"/>
    <p:sldId id="277" r:id="rId10"/>
    <p:sldId id="279" r:id="rId11"/>
    <p:sldId id="280" r:id="rId12"/>
    <p:sldId id="281" r:id="rId13"/>
    <p:sldId id="284" r:id="rId14"/>
    <p:sldId id="278" r:id="rId15"/>
    <p:sldId id="283" r:id="rId16"/>
    <p:sldId id="282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62626"/>
    <a:srgbClr val="5C5C5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BA5B645-D9C1-47B8-8D96-3D7F0F1630CF}" v="1198" dt="2022-05-10T10:21:48.936"/>
    <p1510:client id="{D8632DAC-A684-4826-9930-A6819F3D98BE}" v="8" dt="2022-05-19T13:14:26.78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452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7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C734E575-50CF-4E98-9020-D5A14D2F4F44}" type="datetimeFigureOut">
              <a:rPr lang="en-US" smtClean="0"/>
              <a:t>9/12/2022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59DE5511-751F-454F-A762-B3A11C217737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0305266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4E575-50CF-4E98-9020-D5A14D2F4F44}" type="datetimeFigureOut">
              <a:rPr lang="en-US" smtClean="0"/>
              <a:t>9/12/2022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DE5511-751F-454F-A762-B3A11C2177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987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4E575-50CF-4E98-9020-D5A14D2F4F44}" type="datetimeFigureOut">
              <a:rPr lang="en-US" smtClean="0"/>
              <a:t>9/12/2022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DE5511-751F-454F-A762-B3A11C2177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033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4E575-50CF-4E98-9020-D5A14D2F4F44}" type="datetimeFigureOut">
              <a:rPr lang="en-US" smtClean="0"/>
              <a:t>9/12/2022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DE5511-751F-454F-A762-B3A11C2177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1010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4E575-50CF-4E98-9020-D5A14D2F4F44}" type="datetimeFigureOut">
              <a:rPr lang="en-US" smtClean="0"/>
              <a:t>9/12/2022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DE5511-751F-454F-A762-B3A11C217737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7325186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4E575-50CF-4E98-9020-D5A14D2F4F44}" type="datetimeFigureOut">
              <a:rPr lang="en-US" smtClean="0"/>
              <a:t>9/12/2022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DE5511-751F-454F-A762-B3A11C2177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5063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4E575-50CF-4E98-9020-D5A14D2F4F44}" type="datetimeFigureOut">
              <a:rPr lang="en-US" smtClean="0"/>
              <a:t>9/12/2022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DE5511-751F-454F-A762-B3A11C2177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9004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4E575-50CF-4E98-9020-D5A14D2F4F44}" type="datetimeFigureOut">
              <a:rPr lang="en-US" smtClean="0"/>
              <a:t>9/12/2022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DE5511-751F-454F-A762-B3A11C2177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6548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4E575-50CF-4E98-9020-D5A14D2F4F44}" type="datetimeFigureOut">
              <a:rPr lang="en-US" smtClean="0"/>
              <a:t>9/12/2022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DE5511-751F-454F-A762-B3A11C2177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4245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4E575-50CF-4E98-9020-D5A14D2F4F44}" type="datetimeFigureOut">
              <a:rPr lang="en-US" smtClean="0"/>
              <a:t>9/12/2022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DE5511-751F-454F-A762-B3A11C2177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6395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4E575-50CF-4E98-9020-D5A14D2F4F44}" type="datetimeFigureOut">
              <a:rPr lang="en-US" smtClean="0"/>
              <a:t>9/12/2022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DE5511-751F-454F-A762-B3A11C2177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9226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C734E575-50CF-4E98-9020-D5A14D2F4F44}" type="datetimeFigureOut">
              <a:rPr lang="en-US" smtClean="0"/>
              <a:t>9/12/2022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59DE5511-751F-454F-A762-B3A11C2177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0389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cuvamte.gov.rs/sta-je-nasilje/digitalno-nasilje" TargetMode="External"/><Relationship Id="rId2" Type="http://schemas.openxmlformats.org/officeDocument/2006/relationships/hyperlink" Target="https://pametnoibezbedno.gov.rs/" TargetMode="Externa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dsi.rs/kroz-program-nova-pismenost-nagradjeno-sedam-najboljih-projekata-za-unapredjenje-digitalne-pismenosti-ucenika/" TargetMode="External"/><Relationship Id="rId4" Type="http://schemas.openxmlformats.org/officeDocument/2006/relationships/hyperlink" Target="https://www.danas.rs/vesti/drustvo/program-nova-pismenost-za-ojacavanje-digitalnih-kapaciteta-750-skola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B034AEAB-3E8F-5C10-F46E-DC54E732F3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69177" y="200025"/>
            <a:ext cx="9367050" cy="7296150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11A4189-0C01-A490-4C72-6259BC5A4F54}"/>
              </a:ext>
            </a:extLst>
          </p:cNvPr>
          <p:cNvSpPr/>
          <p:nvPr/>
        </p:nvSpPr>
        <p:spPr>
          <a:xfrm>
            <a:off x="-241179" y="2428977"/>
            <a:ext cx="6457950" cy="2762250"/>
          </a:xfrm>
          <a:prstGeom prst="round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670310-5796-586B-5F14-4B22681BBB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9012" y="2395538"/>
            <a:ext cx="5891403" cy="2266950"/>
          </a:xfrm>
        </p:spPr>
        <p:txBody>
          <a:bodyPr/>
          <a:lstStyle/>
          <a:p>
            <a:r>
              <a:rPr lang="sr-Latn-RS" b="1" noProof="1">
                <a:latin typeface="Bahnschrift SemiBold SemiConden" panose="020B0502040204020203" pitchFamily="34" charset="0"/>
              </a:rPr>
              <a:t>INFORMATIČKA </a:t>
            </a:r>
            <a:br>
              <a:rPr lang="sr-Latn-RS" b="1" noProof="1">
                <a:latin typeface="Bahnschrift SemiBold SemiConden" panose="020B0502040204020203" pitchFamily="34" charset="0"/>
              </a:rPr>
            </a:br>
            <a:r>
              <a:rPr lang="sr-Latn-RS" b="1" noProof="1">
                <a:latin typeface="Bahnschrift SemiBold SemiConden" panose="020B0502040204020203" pitchFamily="34" charset="0"/>
              </a:rPr>
              <a:t>PISMENOST</a:t>
            </a:r>
            <a:endParaRPr lang="en-US" b="1" noProof="1">
              <a:latin typeface="Bahnschrift SemiBold SemiConden" panose="020B0502040204020203" pitchFamily="34" charset="0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04489D21-2B9A-89D9-4485-78B0DC328B2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91253"/>
          <a:stretch/>
        </p:blipFill>
        <p:spPr>
          <a:xfrm>
            <a:off x="4569177" y="6858000"/>
            <a:ext cx="9367050" cy="638175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6FB5C28-84DA-652E-7A54-455541BBDF40}"/>
              </a:ext>
            </a:extLst>
          </p:cNvPr>
          <p:cNvSpPr txBox="1">
            <a:spLocks/>
          </p:cNvSpPr>
          <p:nvPr/>
        </p:nvSpPr>
        <p:spPr>
          <a:xfrm>
            <a:off x="135687" y="4626710"/>
            <a:ext cx="2636448" cy="5645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2200" kern="1200" spc="1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sr-Latn-RS" dirty="0">
                <a:solidFill>
                  <a:schemeClr val="bg2">
                    <a:lumMod val="50000"/>
                  </a:schemeClr>
                </a:solidFill>
                <a:latin typeface="Helvetica" pitchFamily="2" charset="0"/>
              </a:rPr>
              <a:t>Đorđe Mutavdžić</a:t>
            </a:r>
          </a:p>
          <a:p>
            <a:pPr lvl="2" algn="r">
              <a:buFont typeface="Wingdings" panose="05000000000000000000" pitchFamily="2" charset="2"/>
              <a:buChar char="§"/>
            </a:pPr>
            <a:endParaRPr lang="sr-Latn-RS" sz="2400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9354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" grpId="0"/>
      <p:bldP spid="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32597E02-8853-BF58-9507-3DE8788BDD9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76067" b="871"/>
          <a:stretch/>
        </p:blipFill>
        <p:spPr>
          <a:xfrm>
            <a:off x="5907991" y="1"/>
            <a:ext cx="7820595" cy="1580972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B2D45876-4E90-8271-007C-DB948A77FA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40376" y="3063462"/>
            <a:ext cx="6863065" cy="394671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188E82D-E2DE-3DE5-B1BD-93978F192008}"/>
              </a:ext>
            </a:extLst>
          </p:cNvPr>
          <p:cNvSpPr txBox="1"/>
          <p:nvPr/>
        </p:nvSpPr>
        <p:spPr>
          <a:xfrm>
            <a:off x="830399" y="538286"/>
            <a:ext cx="7619935" cy="344709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endParaRPr lang="sr-Latn-RS" sz="2000" u="sng" dirty="0">
              <a:latin typeface="Helvetica" pitchFamily="2" charset="0"/>
            </a:endParaRPr>
          </a:p>
          <a:p>
            <a:r>
              <a:rPr lang="sr-Latn-RS" dirty="0">
                <a:latin typeface="Helvetica" pitchFamily="2" charset="0"/>
              </a:rPr>
              <a:t>Kampanja „IT Karavan“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sr-Latn-RS" dirty="0">
                <a:latin typeface="Helvetica"/>
                <a:cs typeface="Helvetica"/>
              </a:rPr>
              <a:t>„Pametno i bezbedno“ – od 2016. godine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sr-Latn-RS" dirty="0">
                <a:latin typeface="Helvetica"/>
                <a:cs typeface="Helvetica"/>
              </a:rPr>
              <a:t> Održane su tri kampanje</a:t>
            </a:r>
            <a:endParaRPr lang="sr-Latn-RS" dirty="0">
              <a:latin typeface="Helvetica" pitchFamily="2" charset="0"/>
              <a:cs typeface="Helvetica"/>
            </a:endParaRPr>
          </a:p>
          <a:p>
            <a:r>
              <a:rPr lang="sr-Latn-RS" dirty="0">
                <a:latin typeface="Helvetica" pitchFamily="2" charset="0"/>
              </a:rPr>
              <a:t>Nacionalni kontakt centar za bezbednost dece na internetu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sr-Latn-RS" dirty="0">
                <a:latin typeface="Helvetica" pitchFamily="2" charset="0"/>
              </a:rPr>
              <a:t>Postoji od 2017. godine</a:t>
            </a:r>
          </a:p>
          <a:p>
            <a:r>
              <a:rPr lang="sr-Latn-RS" dirty="0">
                <a:latin typeface="Helvetica" pitchFamily="2" charset="0"/>
              </a:rPr>
              <a:t>Portal i aplikacija – „Bezbedni klinci“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sr-Latn-RS" dirty="0">
                <a:latin typeface="Helvetica" pitchFamily="2" charset="0"/>
              </a:rPr>
              <a:t>Nastalo krajem 2018. godine</a:t>
            </a:r>
          </a:p>
          <a:p>
            <a:r>
              <a:rPr lang="sr-Latn-RS" dirty="0">
                <a:latin typeface="Helvetica" pitchFamily="2" charset="0"/>
              </a:rPr>
              <a:t>Radna grupa za izradu strategije digitalnih veština - Ministarstvo trgovine, turizma i telekomunikacija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sr-Latn-RS" dirty="0">
                <a:latin typeface="Helvetica" pitchFamily="2" charset="0"/>
              </a:rPr>
              <a:t>Akcija se sprovodi od 2019. do 2023. godine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sr-Latn-RS" dirty="0">
              <a:latin typeface="Helvetica" pitchFamily="2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C29F706-8A3B-A6A8-4F96-DF25F8838022}"/>
              </a:ext>
            </a:extLst>
          </p:cNvPr>
          <p:cNvSpPr/>
          <p:nvPr/>
        </p:nvSpPr>
        <p:spPr>
          <a:xfrm>
            <a:off x="-224688" y="4748897"/>
            <a:ext cx="5007098" cy="912178"/>
          </a:xfrm>
          <a:prstGeom prst="round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F41B36E-4E2D-EB2D-5883-AD0089579A69}"/>
              </a:ext>
            </a:extLst>
          </p:cNvPr>
          <p:cNvSpPr txBox="1">
            <a:spLocks/>
          </p:cNvSpPr>
          <p:nvPr/>
        </p:nvSpPr>
        <p:spPr>
          <a:xfrm>
            <a:off x="835173" y="4885898"/>
            <a:ext cx="8292263" cy="6381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72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r-Latn-RS" sz="2800" dirty="0">
                <a:latin typeface="Helvetica" pitchFamily="2" charset="0"/>
              </a:rPr>
              <a:t>Kampanje i platforme</a:t>
            </a:r>
          </a:p>
        </p:txBody>
      </p:sp>
    </p:spTree>
    <p:extLst>
      <p:ext uri="{BB962C8B-B14F-4D97-AF65-F5344CB8AC3E}">
        <p14:creationId xmlns:p14="http://schemas.microsoft.com/office/powerpoint/2010/main" val="113157986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E188E82D-E2DE-3DE5-B1BD-93978F192008}"/>
              </a:ext>
            </a:extLst>
          </p:cNvPr>
          <p:cNvSpPr txBox="1"/>
          <p:nvPr/>
        </p:nvSpPr>
        <p:spPr>
          <a:xfrm>
            <a:off x="843951" y="613100"/>
            <a:ext cx="7619935" cy="4001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sr-Latn-RS" sz="2000" dirty="0">
              <a:latin typeface="Helvetica" pitchFamily="2" charset="0"/>
            </a:endParaRPr>
          </a:p>
          <a:p>
            <a:r>
              <a:rPr lang="sr-Latn-RS" sz="2800" dirty="0">
                <a:latin typeface="Helvetica" pitchFamily="2" charset="0"/>
              </a:rPr>
              <a:t>Program „Nova pismenost“</a:t>
            </a:r>
          </a:p>
          <a:p>
            <a:endParaRPr lang="sr-Latn-RS" sz="2800" dirty="0">
              <a:latin typeface="Helvetica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r-Latn-RS" sz="2000" dirty="0">
                <a:latin typeface="Helvetica" pitchFamily="2" charset="0"/>
              </a:rPr>
              <a:t>Osnovan 2020. u saradnji sa Američkom agencijom za međunarodni razvoj(USAID)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r-Latn-RS" sz="2000" dirty="0">
                <a:latin typeface="Helvetica" pitchFamily="2" charset="0"/>
              </a:rPr>
              <a:t>Tokom 2021. u programu je učestvovalo 750 škola, iz cele Srbije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r-Latn-RS" sz="2000" dirty="0">
                <a:latin typeface="Helvetica" pitchFamily="2" charset="0"/>
              </a:rPr>
              <a:t>Platforma – Selfie</a:t>
            </a:r>
          </a:p>
          <a:p>
            <a:endParaRPr lang="sr-Latn-RS" sz="2800" dirty="0">
              <a:latin typeface="Helvetica" pitchFamily="2" charset="0"/>
            </a:endParaRPr>
          </a:p>
          <a:p>
            <a:pPr lvl="3">
              <a:buFont typeface="Wingdings" panose="05000000000000000000" pitchFamily="2" charset="2"/>
              <a:buChar char="§"/>
            </a:pPr>
            <a:endParaRPr lang="sr-Latn-RS" sz="1600" dirty="0">
              <a:latin typeface="Helvetica" pitchFamily="2" charset="0"/>
            </a:endParaRPr>
          </a:p>
          <a:p>
            <a:pPr lvl="3">
              <a:buFont typeface="Wingdings" panose="05000000000000000000" pitchFamily="2" charset="2"/>
              <a:buChar char="§"/>
            </a:pPr>
            <a:endParaRPr lang="sr-Latn-RS" sz="1600" dirty="0">
              <a:latin typeface="Helvetica" pitchFamily="2" charset="0"/>
            </a:endParaRPr>
          </a:p>
          <a:p>
            <a:pPr lvl="1">
              <a:buFont typeface="Wingdings" panose="05000000000000000000" pitchFamily="2" charset="2"/>
              <a:buChar char="§"/>
            </a:pPr>
            <a:endParaRPr lang="sr-Latn-RS" dirty="0">
              <a:latin typeface="Helvetica" pitchFamily="2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D59376C-A037-FCC1-5A7D-E178787D203A}"/>
              </a:ext>
            </a:extLst>
          </p:cNvPr>
          <p:cNvSpPr/>
          <p:nvPr/>
        </p:nvSpPr>
        <p:spPr>
          <a:xfrm>
            <a:off x="-366731" y="5544538"/>
            <a:ext cx="5007098" cy="912178"/>
          </a:xfrm>
          <a:prstGeom prst="round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77356C8-3DA6-B5DD-4540-F9C01768889E}"/>
              </a:ext>
            </a:extLst>
          </p:cNvPr>
          <p:cNvSpPr txBox="1">
            <a:spLocks/>
          </p:cNvSpPr>
          <p:nvPr/>
        </p:nvSpPr>
        <p:spPr>
          <a:xfrm>
            <a:off x="693130" y="5681539"/>
            <a:ext cx="8292263" cy="6381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72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r-Latn-RS" sz="2800" dirty="0">
                <a:latin typeface="Helvetica" pitchFamily="2" charset="0"/>
              </a:rPr>
              <a:t>Kampanje i platforme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DDCBA61-4409-C53B-9529-5D81602B53E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75" t="15327" r="20539" b="23489"/>
          <a:stretch/>
        </p:blipFill>
        <p:spPr>
          <a:xfrm>
            <a:off x="7229743" y="3047686"/>
            <a:ext cx="3971976" cy="2952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45296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E188E82D-E2DE-3DE5-B1BD-93978F192008}"/>
              </a:ext>
            </a:extLst>
          </p:cNvPr>
          <p:cNvSpPr txBox="1"/>
          <p:nvPr/>
        </p:nvSpPr>
        <p:spPr>
          <a:xfrm>
            <a:off x="843951" y="613100"/>
            <a:ext cx="7619935" cy="418576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endParaRPr lang="sr-Latn-RS" sz="2000" dirty="0">
              <a:latin typeface="Helvetica" pitchFamily="2" charset="0"/>
            </a:endParaRPr>
          </a:p>
          <a:p>
            <a:r>
              <a:rPr lang="sr-Latn-RS" sz="2800" dirty="0">
                <a:latin typeface="Helvetica" pitchFamily="2" charset="0"/>
              </a:rPr>
              <a:t>„Digitalna ekspedicija“</a:t>
            </a:r>
          </a:p>
          <a:p>
            <a:endParaRPr lang="sr-Latn-RS" sz="2800" dirty="0">
              <a:latin typeface="Helvetica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r-Latn-RS" sz="2000" dirty="0">
                <a:latin typeface="Helvetica" pitchFamily="2" charset="0"/>
              </a:rPr>
              <a:t>Pod inicijativom Vlade Republike Srbije, u partnerstvu sa USAID, Propulsion </a:t>
            </a:r>
            <a:r>
              <a:rPr lang="az-Cyrl-AZ" sz="2000" dirty="0">
                <a:latin typeface="Helvetica" pitchFamily="2" charset="0"/>
              </a:rPr>
              <a:t>и </a:t>
            </a:r>
            <a:r>
              <a:rPr lang="sr-Latn-RS" sz="2000" dirty="0">
                <a:latin typeface="Helvetica" pitchFamily="2" charset="0"/>
              </a:rPr>
              <a:t>UNDP kao i Ministartstvom trgovine, turizma i telekomunikacija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r-Latn-RS" sz="2000" dirty="0">
                <a:latin typeface="Helvetica" pitchFamily="2" charset="0"/>
              </a:rPr>
              <a:t>Karavan digitalnih veština, pismenosti i bezbednosti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r-Latn-RS" sz="2000" dirty="0">
                <a:latin typeface="Helvetica"/>
                <a:cs typeface="Helvetica"/>
              </a:rPr>
              <a:t>Organizovana takmičenja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r-Latn-RS" sz="2000" dirty="0">
                <a:latin typeface="Helvetica" pitchFamily="2" charset="0"/>
              </a:rPr>
              <a:t>Izazov 2021/2022 - 127 timova iz 18 gradova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r-Latn-RS" sz="2000" dirty="0">
                <a:latin typeface="Helvetica" pitchFamily="2" charset="0"/>
              </a:rPr>
              <a:t>Nagrađeno je 7 najboljih projekata</a:t>
            </a:r>
          </a:p>
          <a:p>
            <a:pPr lvl="3">
              <a:buFont typeface="Wingdings" panose="05000000000000000000" pitchFamily="2" charset="2"/>
              <a:buChar char="§"/>
            </a:pPr>
            <a:endParaRPr lang="sr-Latn-RS" sz="1600" dirty="0">
              <a:latin typeface="Helvetica" pitchFamily="2" charset="0"/>
            </a:endParaRPr>
          </a:p>
          <a:p>
            <a:pPr lvl="3">
              <a:buFont typeface="Wingdings" panose="05000000000000000000" pitchFamily="2" charset="2"/>
              <a:buChar char="§"/>
            </a:pPr>
            <a:endParaRPr lang="sr-Latn-RS" sz="1600" dirty="0">
              <a:latin typeface="Helvetica" pitchFamily="2" charset="0"/>
            </a:endParaRPr>
          </a:p>
          <a:p>
            <a:pPr lvl="1">
              <a:buFont typeface="Wingdings" panose="05000000000000000000" pitchFamily="2" charset="2"/>
              <a:buChar char="§"/>
            </a:pPr>
            <a:endParaRPr lang="sr-Latn-RS" dirty="0">
              <a:latin typeface="Helvetica" pitchFamily="2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D59376C-A037-FCC1-5A7D-E178787D203A}"/>
              </a:ext>
            </a:extLst>
          </p:cNvPr>
          <p:cNvSpPr/>
          <p:nvPr/>
        </p:nvSpPr>
        <p:spPr>
          <a:xfrm>
            <a:off x="-366731" y="5544538"/>
            <a:ext cx="5007098" cy="912178"/>
          </a:xfrm>
          <a:prstGeom prst="round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77356C8-3DA6-B5DD-4540-F9C01768889E}"/>
              </a:ext>
            </a:extLst>
          </p:cNvPr>
          <p:cNvSpPr txBox="1">
            <a:spLocks/>
          </p:cNvSpPr>
          <p:nvPr/>
        </p:nvSpPr>
        <p:spPr>
          <a:xfrm>
            <a:off x="693130" y="5681539"/>
            <a:ext cx="8292263" cy="6381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72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r-Latn-RS" sz="2800" dirty="0">
                <a:latin typeface="Helvetica" pitchFamily="2" charset="0"/>
              </a:rPr>
              <a:t>Kampanje i platforme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4C9F05E-1BAA-4F26-F29F-7FD3A6744FC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369"/>
          <a:stretch/>
        </p:blipFill>
        <p:spPr>
          <a:xfrm>
            <a:off x="6815774" y="3621440"/>
            <a:ext cx="4683096" cy="2623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36731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F72423B5-A979-3B7A-2033-C7D769ED0464}"/>
              </a:ext>
            </a:extLst>
          </p:cNvPr>
          <p:cNvSpPr txBox="1"/>
          <p:nvPr/>
        </p:nvSpPr>
        <p:spPr>
          <a:xfrm>
            <a:off x="4321834" y="2981409"/>
            <a:ext cx="41061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sr-Latn-RS" sz="2800" dirty="0">
                <a:latin typeface="Helvetica" pitchFamily="2" charset="0"/>
              </a:rPr>
              <a:t>Hvala na pažnji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8814420F-E8B3-CC68-A03E-8CDC67BD1E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91245" y="1223398"/>
            <a:ext cx="3744475" cy="5309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506279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44F2D315-6758-BF84-3F96-41BA22AEB583}"/>
              </a:ext>
            </a:extLst>
          </p:cNvPr>
          <p:cNvSpPr/>
          <p:nvPr/>
        </p:nvSpPr>
        <p:spPr>
          <a:xfrm>
            <a:off x="751471" y="4166013"/>
            <a:ext cx="7357064" cy="482440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40BD886-AA95-C042-E7E0-AFFB68BB3826}"/>
              </a:ext>
            </a:extLst>
          </p:cNvPr>
          <p:cNvSpPr/>
          <p:nvPr/>
        </p:nvSpPr>
        <p:spPr>
          <a:xfrm>
            <a:off x="765852" y="4766987"/>
            <a:ext cx="7357064" cy="482440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22F455DC-2433-E210-A5B0-FF4E8A3F42AF}"/>
              </a:ext>
            </a:extLst>
          </p:cNvPr>
          <p:cNvSpPr/>
          <p:nvPr/>
        </p:nvSpPr>
        <p:spPr>
          <a:xfrm>
            <a:off x="788861" y="5428342"/>
            <a:ext cx="7357064" cy="482440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162B016-E921-2EF8-3FBC-CED9941AA22A}"/>
              </a:ext>
            </a:extLst>
          </p:cNvPr>
          <p:cNvSpPr/>
          <p:nvPr/>
        </p:nvSpPr>
        <p:spPr>
          <a:xfrm>
            <a:off x="751471" y="3546343"/>
            <a:ext cx="7357064" cy="482440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4152B46-6DD8-0EF8-C4DE-B084C1AE8767}"/>
              </a:ext>
            </a:extLst>
          </p:cNvPr>
          <p:cNvSpPr/>
          <p:nvPr/>
        </p:nvSpPr>
        <p:spPr>
          <a:xfrm>
            <a:off x="744911" y="2920683"/>
            <a:ext cx="7357064" cy="482440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625F782-D69B-392B-E10D-39FB58DBACB7}"/>
              </a:ext>
            </a:extLst>
          </p:cNvPr>
          <p:cNvSpPr/>
          <p:nvPr/>
        </p:nvSpPr>
        <p:spPr>
          <a:xfrm>
            <a:off x="719033" y="2236866"/>
            <a:ext cx="7357064" cy="531971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188E82D-E2DE-3DE5-B1BD-93978F192008}"/>
              </a:ext>
            </a:extLst>
          </p:cNvPr>
          <p:cNvSpPr txBox="1"/>
          <p:nvPr/>
        </p:nvSpPr>
        <p:spPr>
          <a:xfrm>
            <a:off x="721407" y="2042823"/>
            <a:ext cx="7619935" cy="378565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endParaRPr lang="sr-Latn-RS" sz="2000" dirty="0">
              <a:latin typeface="Helvetica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r-Latn-RS" sz="2000" dirty="0">
                <a:latin typeface="Helvetica"/>
                <a:cs typeface="Helvetica"/>
              </a:rPr>
              <a:t>Na koliko "stubova" se zasniva Informatička pismenost?</a:t>
            </a:r>
            <a:endParaRPr lang="sr-Latn-RS" sz="2000" dirty="0">
              <a:latin typeface="Helvetica" pitchFamily="2" charset="0"/>
              <a:cs typeface="Helvetic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sr-Latn-RS" sz="2000" dirty="0">
              <a:latin typeface="Helvetica"/>
              <a:cs typeface="Helvetica"/>
            </a:endParaRPr>
          </a:p>
          <a:p>
            <a:r>
              <a:rPr lang="sr-Latn-RS" sz="2000" dirty="0">
                <a:latin typeface="Helvetica"/>
                <a:cs typeface="Helvetica"/>
              </a:rPr>
              <a:t>          Pet.</a:t>
            </a:r>
            <a:endParaRPr lang="sr-Latn-RS" sz="2000" dirty="0">
              <a:latin typeface="Helvetica" pitchFamily="2" charset="0"/>
              <a:cs typeface="Helvetic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sr-Latn-RS" sz="2000" dirty="0">
              <a:latin typeface="Helvetica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r-Latn-RS" sz="2000" dirty="0">
                <a:latin typeface="Helvetica"/>
                <a:cs typeface="Helvetica"/>
              </a:rPr>
              <a:t>Da li postoji razlika između državnih i privatnih škola?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sr-Latn-RS" sz="2000" dirty="0">
              <a:latin typeface="Helvetica" pitchFamily="2" charset="0"/>
            </a:endParaRPr>
          </a:p>
          <a:p>
            <a:r>
              <a:rPr lang="sr-Latn-RS" sz="2000" dirty="0">
                <a:latin typeface="Helvetica"/>
                <a:cs typeface="Helvetica"/>
              </a:rPr>
              <a:t>          U osnovnim DA, u srednjim NE.</a:t>
            </a:r>
            <a:endParaRPr lang="sr-Latn-RS" sz="2000" dirty="0">
              <a:latin typeface="Helvetica" pitchFamily="2" charset="0"/>
              <a:cs typeface="Helvetic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sr-Latn-RS" sz="2000" dirty="0">
              <a:latin typeface="Helvetica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r-Latn-RS" sz="2000" dirty="0">
                <a:latin typeface="Helvetica"/>
                <a:cs typeface="Helvetica"/>
              </a:rPr>
              <a:t>Da li su prosvetni radnici bili spremni za </a:t>
            </a:r>
            <a:r>
              <a:rPr lang="sr-Latn-RS" sz="2000" dirty="0" err="1">
                <a:latin typeface="Helvetica"/>
                <a:cs typeface="Helvetica"/>
              </a:rPr>
              <a:t>online</a:t>
            </a:r>
            <a:r>
              <a:rPr lang="sr-Latn-RS" sz="2000" dirty="0">
                <a:latin typeface="Helvetica"/>
                <a:cs typeface="Helvetica"/>
              </a:rPr>
              <a:t> sistem?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sr-Latn-RS" sz="2000" dirty="0">
              <a:latin typeface="Helvetica" pitchFamily="2" charset="0"/>
            </a:endParaRPr>
          </a:p>
          <a:p>
            <a:r>
              <a:rPr lang="sr-Latn-RS" sz="2000" dirty="0">
                <a:latin typeface="Helvetica"/>
                <a:cs typeface="Helvetica"/>
              </a:rPr>
              <a:t>            Definitivno ne.</a:t>
            </a:r>
            <a:endParaRPr lang="en-US" sz="2000" dirty="0">
              <a:latin typeface="Helvetica" pitchFamily="2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C29F706-8A3B-A6A8-4F96-DF25F8838022}"/>
              </a:ext>
            </a:extLst>
          </p:cNvPr>
          <p:cNvSpPr/>
          <p:nvPr/>
        </p:nvSpPr>
        <p:spPr>
          <a:xfrm>
            <a:off x="-110358" y="401284"/>
            <a:ext cx="2810829" cy="912178"/>
          </a:xfrm>
          <a:prstGeom prst="round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3C4B9990-9975-F03E-B2B8-539BE52C7F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08178" y="2768837"/>
            <a:ext cx="6364977" cy="40891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8CF73CA-2139-35D0-AC00-D99477FCBCBB}"/>
              </a:ext>
            </a:extLst>
          </p:cNvPr>
          <p:cNvSpPr txBox="1"/>
          <p:nvPr/>
        </p:nvSpPr>
        <p:spPr>
          <a:xfrm>
            <a:off x="847468" y="595763"/>
            <a:ext cx="2049558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sr-Latn-RS" sz="2800" dirty="0">
                <a:latin typeface="Helvetica"/>
                <a:cs typeface="Helvetica"/>
              </a:rPr>
              <a:t>Pitanja</a:t>
            </a:r>
            <a:endParaRPr lang="en-US" sz="2800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793356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162B016-E921-2EF8-3FBC-CED9941AA22A}"/>
              </a:ext>
            </a:extLst>
          </p:cNvPr>
          <p:cNvSpPr/>
          <p:nvPr/>
        </p:nvSpPr>
        <p:spPr>
          <a:xfrm>
            <a:off x="751471" y="3546343"/>
            <a:ext cx="7357064" cy="482440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4152B46-6DD8-0EF8-C4DE-B084C1AE8767}"/>
              </a:ext>
            </a:extLst>
          </p:cNvPr>
          <p:cNvSpPr/>
          <p:nvPr/>
        </p:nvSpPr>
        <p:spPr>
          <a:xfrm>
            <a:off x="744911" y="2920683"/>
            <a:ext cx="7357064" cy="482440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625F782-D69B-392B-E10D-39FB58DBACB7}"/>
              </a:ext>
            </a:extLst>
          </p:cNvPr>
          <p:cNvSpPr/>
          <p:nvPr/>
        </p:nvSpPr>
        <p:spPr>
          <a:xfrm>
            <a:off x="719033" y="2236866"/>
            <a:ext cx="7357064" cy="531971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188E82D-E2DE-3DE5-B1BD-93978F192008}"/>
              </a:ext>
            </a:extLst>
          </p:cNvPr>
          <p:cNvSpPr txBox="1"/>
          <p:nvPr/>
        </p:nvSpPr>
        <p:spPr>
          <a:xfrm>
            <a:off x="916479" y="2030631"/>
            <a:ext cx="7619935" cy="224676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endParaRPr lang="sr-Latn-RS" sz="2000" dirty="0">
              <a:latin typeface="Helvetica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r-Latn-RS" sz="2000" dirty="0">
                <a:latin typeface="Helvetica" pitchFamily="2" charset="0"/>
              </a:rPr>
              <a:t>Kako poboljšati situaciju, odnosno informatičku pismenost?</a:t>
            </a:r>
          </a:p>
          <a:p>
            <a:endParaRPr lang="sr-Latn-RS" sz="2000" dirty="0">
              <a:latin typeface="Helvetica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r-Latn-RS" sz="2000" dirty="0">
                <a:latin typeface="Helvetica"/>
                <a:cs typeface="Helvetica"/>
              </a:rPr>
              <a:t>Da li su reklame pomenutih kampanja dovoljno razvijene?</a:t>
            </a:r>
            <a:endParaRPr lang="sr-Latn-RS" sz="2000" dirty="0">
              <a:latin typeface="Helvetica" pitchFamily="2" charset="0"/>
              <a:cs typeface="Helvetic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sr-Latn-RS" sz="2000" dirty="0">
              <a:latin typeface="Helvetica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r-Latn-RS" sz="2000" dirty="0">
                <a:latin typeface="Helvetica"/>
                <a:cs typeface="Helvetica"/>
              </a:rPr>
              <a:t>Odgovornost za unapređenje digitalne pismenosti dece?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sr-Latn-RS" sz="2000" dirty="0">
              <a:latin typeface="Helvetica" pitchFamily="2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C29F706-8A3B-A6A8-4F96-DF25F8838022}"/>
              </a:ext>
            </a:extLst>
          </p:cNvPr>
          <p:cNvSpPr/>
          <p:nvPr/>
        </p:nvSpPr>
        <p:spPr>
          <a:xfrm>
            <a:off x="-110358" y="401284"/>
            <a:ext cx="2810829" cy="912178"/>
          </a:xfrm>
          <a:prstGeom prst="round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3C4B9990-9975-F03E-B2B8-539BE52C7F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08178" y="2768837"/>
            <a:ext cx="6364977" cy="40891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8CF73CA-2139-35D0-AC00-D99477FCBCBB}"/>
              </a:ext>
            </a:extLst>
          </p:cNvPr>
          <p:cNvSpPr txBox="1"/>
          <p:nvPr/>
        </p:nvSpPr>
        <p:spPr>
          <a:xfrm>
            <a:off x="563382" y="595763"/>
            <a:ext cx="20495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2800" dirty="0">
                <a:latin typeface="Helvetica" pitchFamily="2" charset="0"/>
              </a:rPr>
              <a:t>Diskusija</a:t>
            </a:r>
            <a:endParaRPr lang="en-US" sz="2800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214206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E188E82D-E2DE-3DE5-B1BD-93978F192008}"/>
              </a:ext>
            </a:extLst>
          </p:cNvPr>
          <p:cNvSpPr txBox="1"/>
          <p:nvPr/>
        </p:nvSpPr>
        <p:spPr>
          <a:xfrm>
            <a:off x="950483" y="262324"/>
            <a:ext cx="7619935" cy="6586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sr-Latn-RS" sz="2800" dirty="0">
              <a:latin typeface="Helvetica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r-Latn-RS" sz="2000" dirty="0">
                <a:latin typeface="Helvetica" pitchFamily="2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https://pametnoibezbedno.gov.rs</a:t>
            </a:r>
            <a:endParaRPr lang="sr-Latn-RS" sz="2000" dirty="0">
              <a:latin typeface="Helvetica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sr-Latn-RS" sz="2000" dirty="0">
              <a:latin typeface="Helvetica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r-Latn-RS" sz="2000" u="sng" dirty="0">
                <a:latin typeface="Helvetica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https://cuvamte.gov.rs/sta-je-nasilje/digitalno-nasilje</a:t>
            </a:r>
            <a:endParaRPr lang="sr-Latn-RS" sz="2000" u="sng" dirty="0">
              <a:latin typeface="Helvetica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sr-Latn-RS" sz="2000" u="sng" dirty="0">
              <a:latin typeface="Helvetica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r-Latn-RS" sz="2000" u="sng" dirty="0">
                <a:latin typeface="Helvetica" pitchFamily="2" charset="0"/>
              </a:rPr>
              <a:t>https://socijalnoukljucivanje.gov.rs/wp-content/uploads/2019/07/Izvestaj_o_digitalnoj_ukljucenosti_RS_2014-2018_lat.pdf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sr-Latn-RS" sz="2000" u="sng" dirty="0">
              <a:latin typeface="Helvetica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r-Latn-RS" sz="2000" u="sng" dirty="0">
                <a:latin typeface="Helvetica" pitchFamily="2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https://www.danas.rs/vesti/drustvo/program-nova-pismenost-za-ojacavanje-digitalnih-kapaciteta-750-skola/</a:t>
            </a:r>
            <a:endParaRPr lang="sr-Latn-RS" sz="2000" u="sng" dirty="0">
              <a:latin typeface="Helvetica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sr-Latn-RS" sz="2000" u="sng" dirty="0">
              <a:latin typeface="Helvetica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r-Latn-RS" sz="2000" u="sng" dirty="0">
                <a:latin typeface="Helvetica" pitchFamily="2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https://www.dsi.rs/kroz-program-nova-pismenost-nagradjeno-sedam-najboljih-projekata-za-unapredjenje-digitalne-pismenosti-ucenika/</a:t>
            </a:r>
            <a:endParaRPr lang="sr-Latn-RS" sz="2000" u="sng" dirty="0">
              <a:latin typeface="Helvetica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sr-Latn-RS" sz="2000" u="sng" dirty="0">
              <a:latin typeface="Helvetica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sz="2000" u="sng" dirty="0">
                <a:latin typeface="Helvetica" pitchFamily="2" charset="0"/>
              </a:rPr>
              <a:t>„Programi digitalnih kompetencija u Republici Srbiji” – Marijana Matović</a:t>
            </a:r>
            <a:endParaRPr lang="sr-Latn-RS" sz="2000" u="sng" dirty="0">
              <a:latin typeface="Helvetica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sr-Latn-RS" sz="2000" u="sng" dirty="0">
              <a:latin typeface="Helvetica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sr-Latn-RS" sz="1600" u="sng" dirty="0">
              <a:latin typeface="Helvetica" pitchFamily="2" charset="0"/>
            </a:endParaRPr>
          </a:p>
          <a:p>
            <a:pPr lvl="1">
              <a:buFont typeface="Wingdings" panose="05000000000000000000" pitchFamily="2" charset="2"/>
              <a:buChar char="§"/>
            </a:pPr>
            <a:endParaRPr lang="sr-Latn-RS" dirty="0">
              <a:latin typeface="Helvetica" pitchFamily="2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D59376C-A037-FCC1-5A7D-E178787D203A}"/>
              </a:ext>
            </a:extLst>
          </p:cNvPr>
          <p:cNvSpPr/>
          <p:nvPr/>
        </p:nvSpPr>
        <p:spPr>
          <a:xfrm>
            <a:off x="9064100" y="262324"/>
            <a:ext cx="3370860" cy="912178"/>
          </a:xfrm>
          <a:prstGeom prst="round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77356C8-3DA6-B5DD-4540-F9C01768889E}"/>
              </a:ext>
            </a:extLst>
          </p:cNvPr>
          <p:cNvSpPr txBox="1">
            <a:spLocks/>
          </p:cNvSpPr>
          <p:nvPr/>
        </p:nvSpPr>
        <p:spPr>
          <a:xfrm>
            <a:off x="9774986" y="390448"/>
            <a:ext cx="8292263" cy="6381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72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r-Latn-RS" sz="2800" dirty="0">
                <a:latin typeface="Helvetica" pitchFamily="2" charset="0"/>
              </a:rPr>
              <a:t>Literatura</a:t>
            </a:r>
          </a:p>
        </p:txBody>
      </p:sp>
    </p:spTree>
    <p:extLst>
      <p:ext uri="{BB962C8B-B14F-4D97-AF65-F5344CB8AC3E}">
        <p14:creationId xmlns:p14="http://schemas.microsoft.com/office/powerpoint/2010/main" val="1457627268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11A4189-0C01-A490-4C72-6259BC5A4F54}"/>
              </a:ext>
            </a:extLst>
          </p:cNvPr>
          <p:cNvSpPr/>
          <p:nvPr/>
        </p:nvSpPr>
        <p:spPr>
          <a:xfrm>
            <a:off x="-85917" y="311303"/>
            <a:ext cx="8520304" cy="912178"/>
          </a:xfrm>
          <a:prstGeom prst="round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E61A8CA-F027-D355-E784-B4A2C5CB3550}"/>
              </a:ext>
            </a:extLst>
          </p:cNvPr>
          <p:cNvSpPr txBox="1">
            <a:spLocks/>
          </p:cNvSpPr>
          <p:nvPr/>
        </p:nvSpPr>
        <p:spPr>
          <a:xfrm>
            <a:off x="461771" y="472598"/>
            <a:ext cx="7424929" cy="6381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47500" lnSpcReduction="200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72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sr-Latn-RS" dirty="0">
                <a:latin typeface="Helvetica" pitchFamily="2" charset="0"/>
              </a:rPr>
              <a:t>Šta je zapravo informatička pismenost</a:t>
            </a:r>
            <a:endParaRPr lang="en-US" dirty="0">
              <a:latin typeface="Helvetica" pitchFamily="2" charset="0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E3DBA1FE-2059-AAEB-7D46-3A0759DB8F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1771" y="2362200"/>
            <a:ext cx="6977906" cy="4949347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5DBE28BD-E4F3-749F-7D7F-BCC7EC846326}"/>
              </a:ext>
            </a:extLst>
          </p:cNvPr>
          <p:cNvSpPr txBox="1">
            <a:spLocks/>
          </p:cNvSpPr>
          <p:nvPr/>
        </p:nvSpPr>
        <p:spPr>
          <a:xfrm>
            <a:off x="3257550" y="1636870"/>
            <a:ext cx="10515600" cy="56451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2200" kern="1200" spc="1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r-Latn-RS" sz="2400" dirty="0">
                <a:solidFill>
                  <a:schemeClr val="tx1"/>
                </a:solidFill>
                <a:latin typeface="Helvetica"/>
                <a:cs typeface="Helvetica"/>
              </a:rPr>
              <a:t>Informatička pismenost se zasniva na pet „stubova“</a:t>
            </a:r>
          </a:p>
          <a:p>
            <a:pPr algn="r"/>
            <a:endParaRPr lang="sr-Latn-RS" dirty="0">
              <a:latin typeface="Helvetica" pitchFamily="2" charset="0"/>
            </a:endParaRPr>
          </a:p>
          <a:p>
            <a:pPr lvl="2" algn="r">
              <a:buFont typeface="Wingdings" panose="05000000000000000000" pitchFamily="2" charset="2"/>
              <a:buChar char="§"/>
            </a:pPr>
            <a:endParaRPr lang="sr-Latn-RS" sz="2400" dirty="0">
              <a:latin typeface="Helvetica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188E82D-E2DE-3DE5-B1BD-93978F192008}"/>
              </a:ext>
            </a:extLst>
          </p:cNvPr>
          <p:cNvSpPr txBox="1"/>
          <p:nvPr/>
        </p:nvSpPr>
        <p:spPr>
          <a:xfrm>
            <a:off x="6369747" y="2383796"/>
            <a:ext cx="5107877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57300" lvl="2" indent="-342900">
              <a:buFont typeface="Wingdings" panose="05000000000000000000" pitchFamily="2" charset="2"/>
              <a:buChar char="§"/>
            </a:pPr>
            <a:r>
              <a:rPr lang="en-US" sz="2000" noProof="1">
                <a:latin typeface="Helvetica" pitchFamily="2" charset="0"/>
              </a:rPr>
              <a:t>Informaciona</a:t>
            </a:r>
            <a:r>
              <a:rPr lang="en-US" sz="2000" dirty="0">
                <a:latin typeface="Helvetica" pitchFamily="2" charset="0"/>
              </a:rPr>
              <a:t> </a:t>
            </a:r>
            <a:r>
              <a:rPr lang="sr-Latn-RS" sz="2000" noProof="1">
                <a:latin typeface="Helvetica" pitchFamily="2" charset="0"/>
              </a:rPr>
              <a:t>pismenost</a:t>
            </a:r>
            <a:r>
              <a:rPr lang="en-US" sz="2000" dirty="0">
                <a:latin typeface="Helvetica" pitchFamily="2" charset="0"/>
              </a:rPr>
              <a:t> i razumevanje podataka</a:t>
            </a:r>
            <a:endParaRPr lang="sr-Latn-RS" sz="2000" dirty="0">
              <a:latin typeface="Helvetica" pitchFamily="2" charset="0"/>
            </a:endParaRPr>
          </a:p>
          <a:p>
            <a:pPr marL="1257300" lvl="2" indent="-342900">
              <a:buFont typeface="Wingdings" panose="05000000000000000000" pitchFamily="2" charset="2"/>
              <a:buChar char="§"/>
            </a:pPr>
            <a:endParaRPr lang="sr-Latn-RS" sz="2000" dirty="0">
              <a:latin typeface="Helvetica" pitchFamily="2" charset="0"/>
            </a:endParaRPr>
          </a:p>
          <a:p>
            <a:pPr marL="1257300" lvl="2" indent="-342900">
              <a:buFont typeface="Wingdings" panose="05000000000000000000" pitchFamily="2" charset="2"/>
              <a:buChar char="§"/>
            </a:pPr>
            <a:r>
              <a:rPr lang="en-US" sz="2000" dirty="0">
                <a:latin typeface="Helvetica" pitchFamily="2" charset="0"/>
              </a:rPr>
              <a:t>Komunikacija i saradnja</a:t>
            </a:r>
            <a:br>
              <a:rPr lang="en-US" sz="2000" dirty="0">
                <a:latin typeface="Helvetica" pitchFamily="2" charset="0"/>
              </a:rPr>
            </a:br>
            <a:endParaRPr lang="sr-Latn-RS" sz="2000" dirty="0">
              <a:latin typeface="Helvetica" pitchFamily="2" charset="0"/>
            </a:endParaRPr>
          </a:p>
          <a:p>
            <a:pPr marL="1257300" lvl="2" indent="-342900">
              <a:buFont typeface="Wingdings" panose="05000000000000000000" pitchFamily="2" charset="2"/>
              <a:buChar char="§"/>
            </a:pPr>
            <a:r>
              <a:rPr lang="en-US" sz="2000" dirty="0">
                <a:latin typeface="Helvetica" pitchFamily="2" charset="0"/>
              </a:rPr>
              <a:t>Kreiranje digitalnog sadržaja</a:t>
            </a:r>
            <a:endParaRPr lang="sr-Latn-RS" sz="2000" dirty="0">
              <a:latin typeface="Helvetica" pitchFamily="2" charset="0"/>
            </a:endParaRPr>
          </a:p>
          <a:p>
            <a:pPr marL="1257300" lvl="2" indent="-342900">
              <a:buFont typeface="Wingdings" panose="05000000000000000000" pitchFamily="2" charset="2"/>
              <a:buChar char="§"/>
            </a:pPr>
            <a:endParaRPr lang="sr-Latn-RS" sz="2000" dirty="0">
              <a:latin typeface="Helvetica" pitchFamily="2" charset="0"/>
            </a:endParaRPr>
          </a:p>
          <a:p>
            <a:pPr marL="1257300" lvl="2" indent="-342900">
              <a:buFont typeface="Wingdings" panose="05000000000000000000" pitchFamily="2" charset="2"/>
              <a:buChar char="§"/>
            </a:pPr>
            <a:r>
              <a:rPr lang="en-US" sz="2000" dirty="0">
                <a:latin typeface="Helvetica" pitchFamily="2" charset="0"/>
              </a:rPr>
              <a:t>Bezbednost</a:t>
            </a:r>
            <a:br>
              <a:rPr lang="en-US" sz="2000" dirty="0">
                <a:latin typeface="Helvetica" pitchFamily="2" charset="0"/>
              </a:rPr>
            </a:br>
            <a:endParaRPr lang="sr-Latn-RS" sz="2000" dirty="0">
              <a:latin typeface="Helvetica" pitchFamily="2" charset="0"/>
            </a:endParaRPr>
          </a:p>
          <a:p>
            <a:pPr marL="1257300" lvl="2" indent="-342900">
              <a:buFont typeface="Wingdings" panose="05000000000000000000" pitchFamily="2" charset="2"/>
              <a:buChar char="§"/>
            </a:pPr>
            <a:r>
              <a:rPr lang="sr-Latn-RS" sz="2000" dirty="0">
                <a:latin typeface="Helvetica" pitchFamily="2" charset="0"/>
              </a:rPr>
              <a:t>Rešavanje problema</a:t>
            </a:r>
            <a:endParaRPr lang="en-US" sz="2000" dirty="0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84204372-158A-1184-AB31-AFD1466605E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91253" b="1009"/>
          <a:stretch/>
        </p:blipFill>
        <p:spPr>
          <a:xfrm>
            <a:off x="4559652" y="1"/>
            <a:ext cx="9367050" cy="564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131664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4293217F-CC10-4906-FE7E-01023DCFACEF}"/>
              </a:ext>
            </a:extLst>
          </p:cNvPr>
          <p:cNvSpPr/>
          <p:nvPr/>
        </p:nvSpPr>
        <p:spPr>
          <a:xfrm>
            <a:off x="726318" y="1475327"/>
            <a:ext cx="6588881" cy="1560433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E3DBA1FE-2059-AAEB-7D46-3A0759DB8FB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90836"/>
          <a:stretch/>
        </p:blipFill>
        <p:spPr>
          <a:xfrm>
            <a:off x="466533" y="9526"/>
            <a:ext cx="6977906" cy="453547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11A4189-0C01-A490-4C72-6259BC5A4F54}"/>
              </a:ext>
            </a:extLst>
          </p:cNvPr>
          <p:cNvSpPr/>
          <p:nvPr/>
        </p:nvSpPr>
        <p:spPr>
          <a:xfrm>
            <a:off x="-85917" y="444653"/>
            <a:ext cx="8520304" cy="912178"/>
          </a:xfrm>
          <a:prstGeom prst="round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E61A8CA-F027-D355-E784-B4A2C5CB3550}"/>
              </a:ext>
            </a:extLst>
          </p:cNvPr>
          <p:cNvSpPr txBox="1">
            <a:spLocks/>
          </p:cNvSpPr>
          <p:nvPr/>
        </p:nvSpPr>
        <p:spPr>
          <a:xfrm>
            <a:off x="461771" y="605948"/>
            <a:ext cx="7424929" cy="6381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47500" lnSpcReduction="200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72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sr-Latn-RS" dirty="0">
                <a:latin typeface="Helvetica" pitchFamily="2" charset="0"/>
              </a:rPr>
              <a:t>Korišćenje tehnologija je pismenost?</a:t>
            </a:r>
            <a:endParaRPr lang="en-US" dirty="0">
              <a:latin typeface="Helvetica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188E82D-E2DE-3DE5-B1BD-93978F192008}"/>
              </a:ext>
            </a:extLst>
          </p:cNvPr>
          <p:cNvSpPr txBox="1"/>
          <p:nvPr/>
        </p:nvSpPr>
        <p:spPr>
          <a:xfrm>
            <a:off x="817649" y="1593823"/>
            <a:ext cx="633562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2000" dirty="0">
                <a:latin typeface="Helvetica" pitchFamily="2" charset="0"/>
              </a:rPr>
              <a:t>Korišćene savremenih uređaja, poput telefona, računara i tableta, a pre svega interneta, uz to i društvenih mreža, nije isto što je i biti informatički pismen!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318364C7-A89F-628D-D145-3A60D8A81C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43633" y="2114735"/>
            <a:ext cx="5600700" cy="6619875"/>
          </a:xfrm>
          <a:prstGeom prst="rect">
            <a:avLst/>
          </a:prstGeo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BFC6A250-996C-D15D-A712-824CA31861DD}"/>
              </a:ext>
            </a:extLst>
          </p:cNvPr>
          <p:cNvSpPr/>
          <p:nvPr/>
        </p:nvSpPr>
        <p:spPr>
          <a:xfrm>
            <a:off x="726318" y="3154256"/>
            <a:ext cx="6588881" cy="912179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CB03E4A-714F-5530-9311-947ACBA48FC2}"/>
              </a:ext>
            </a:extLst>
          </p:cNvPr>
          <p:cNvSpPr txBox="1"/>
          <p:nvPr/>
        </p:nvSpPr>
        <p:spPr>
          <a:xfrm>
            <a:off x="817649" y="3272752"/>
            <a:ext cx="63356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2000" dirty="0">
                <a:latin typeface="Helvetica" pitchFamily="2" charset="0"/>
              </a:rPr>
              <a:t>U Republici Srbiji 80% građana koristi internet, ali je 49% digitalno nepismeno.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0EC415F-8340-2C81-D1AB-2B742C7367EE}"/>
              </a:ext>
            </a:extLst>
          </p:cNvPr>
          <p:cNvSpPr/>
          <p:nvPr/>
        </p:nvSpPr>
        <p:spPr>
          <a:xfrm>
            <a:off x="726318" y="4184930"/>
            <a:ext cx="6588881" cy="2139669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96199E0-36B3-1D04-E3A9-8EDAF7D1937B}"/>
              </a:ext>
            </a:extLst>
          </p:cNvPr>
          <p:cNvSpPr txBox="1"/>
          <p:nvPr/>
        </p:nvSpPr>
        <p:spPr>
          <a:xfrm>
            <a:off x="817649" y="4303427"/>
            <a:ext cx="6335626" cy="163121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sr-Latn-RS" sz="2000" dirty="0">
                <a:latin typeface="Helvetica"/>
                <a:cs typeface="Helvetica"/>
              </a:rPr>
              <a:t>Više od dve trećine dece (74%), ima profil na nekoj društvenoj mreži ili platformi za igranje video-igara. Od toga 72% uzrasta 11-12 godina, Iako je minimalna starosna granica, propisana od strane društvenih mreža, obično 13 godina.</a:t>
            </a:r>
          </a:p>
        </p:txBody>
      </p:sp>
    </p:spTree>
    <p:extLst>
      <p:ext uri="{BB962C8B-B14F-4D97-AF65-F5344CB8AC3E}">
        <p14:creationId xmlns:p14="http://schemas.microsoft.com/office/powerpoint/2010/main" val="291398551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/>
      <p:bldP spid="12" grpId="0" animBg="1"/>
      <p:bldP spid="16" grpId="0"/>
      <p:bldP spid="17" grpId="0" animBg="1"/>
      <p:bldP spid="1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D2B754D-3833-2D26-7ED8-A73829AE2B21}"/>
              </a:ext>
            </a:extLst>
          </p:cNvPr>
          <p:cNvSpPr/>
          <p:nvPr/>
        </p:nvSpPr>
        <p:spPr>
          <a:xfrm>
            <a:off x="-85917" y="444653"/>
            <a:ext cx="8520304" cy="912178"/>
          </a:xfrm>
          <a:prstGeom prst="round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41D7E0B1-1710-033F-8719-4C48D3E6AF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90937" y="1876610"/>
            <a:ext cx="6800488" cy="5547891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318364C7-A89F-628D-D145-3A60D8A81C1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71652" b="1028"/>
          <a:stretch/>
        </p:blipFill>
        <p:spPr>
          <a:xfrm>
            <a:off x="7762683" y="0"/>
            <a:ext cx="5600700" cy="1808578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6BD007C-9EE0-16EA-8A9E-AC148A5ECC21}"/>
              </a:ext>
            </a:extLst>
          </p:cNvPr>
          <p:cNvSpPr txBox="1"/>
          <p:nvPr/>
        </p:nvSpPr>
        <p:spPr>
          <a:xfrm>
            <a:off x="715485" y="399593"/>
            <a:ext cx="822849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2800" dirty="0">
                <a:latin typeface="Helvetica" pitchFamily="2" charset="0"/>
              </a:rPr>
              <a:t>Koliko formalno obrazovanje obuhvata informatičku pismenost?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DBF04C70-D905-1A0F-6D81-739E1FD8EC81}"/>
              </a:ext>
            </a:extLst>
          </p:cNvPr>
          <p:cNvSpPr/>
          <p:nvPr/>
        </p:nvSpPr>
        <p:spPr>
          <a:xfrm>
            <a:off x="715485" y="1720390"/>
            <a:ext cx="2789715" cy="584154"/>
          </a:xfrm>
          <a:custGeom>
            <a:avLst/>
            <a:gdLst>
              <a:gd name="connsiteX0" fmla="*/ 97361 w 8685428"/>
              <a:gd name="connsiteY0" fmla="*/ 0 h 584154"/>
              <a:gd name="connsiteX1" fmla="*/ 8393351 w 8685428"/>
              <a:gd name="connsiteY1" fmla="*/ 0 h 584154"/>
              <a:gd name="connsiteX2" fmla="*/ 8422943 w 8685428"/>
              <a:gd name="connsiteY2" fmla="*/ 0 h 584154"/>
              <a:gd name="connsiteX3" fmla="*/ 8460841 w 8685428"/>
              <a:gd name="connsiteY3" fmla="*/ 7651 h 584154"/>
              <a:gd name="connsiteX4" fmla="*/ 8463480 w 8685428"/>
              <a:gd name="connsiteY4" fmla="*/ 9431 h 584154"/>
              <a:gd name="connsiteX5" fmla="*/ 8507041 w 8685428"/>
              <a:gd name="connsiteY5" fmla="*/ 22953 h 584154"/>
              <a:gd name="connsiteX6" fmla="*/ 8685428 w 8685428"/>
              <a:gd name="connsiteY6" fmla="*/ 292077 h 584154"/>
              <a:gd name="connsiteX7" fmla="*/ 8507041 w 8685428"/>
              <a:gd name="connsiteY7" fmla="*/ 561201 h 584154"/>
              <a:gd name="connsiteX8" fmla="*/ 8463478 w 8685428"/>
              <a:gd name="connsiteY8" fmla="*/ 574724 h 584154"/>
              <a:gd name="connsiteX9" fmla="*/ 8460841 w 8685428"/>
              <a:gd name="connsiteY9" fmla="*/ 576502 h 584154"/>
              <a:gd name="connsiteX10" fmla="*/ 8422943 w 8685428"/>
              <a:gd name="connsiteY10" fmla="*/ 584153 h 584154"/>
              <a:gd name="connsiteX11" fmla="*/ 8393361 w 8685428"/>
              <a:gd name="connsiteY11" fmla="*/ 584153 h 584154"/>
              <a:gd name="connsiteX12" fmla="*/ 8393351 w 8685428"/>
              <a:gd name="connsiteY12" fmla="*/ 584154 h 584154"/>
              <a:gd name="connsiteX13" fmla="*/ 8393341 w 8685428"/>
              <a:gd name="connsiteY13" fmla="*/ 584153 h 584154"/>
              <a:gd name="connsiteX14" fmla="*/ 97361 w 8685428"/>
              <a:gd name="connsiteY14" fmla="*/ 584153 h 584154"/>
              <a:gd name="connsiteX15" fmla="*/ 0 w 8685428"/>
              <a:gd name="connsiteY15" fmla="*/ 486792 h 584154"/>
              <a:gd name="connsiteX16" fmla="*/ 0 w 8685428"/>
              <a:gd name="connsiteY16" fmla="*/ 97361 h 584154"/>
              <a:gd name="connsiteX17" fmla="*/ 97361 w 8685428"/>
              <a:gd name="connsiteY17" fmla="*/ 0 h 5841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8685428" h="584154">
                <a:moveTo>
                  <a:pt x="97361" y="0"/>
                </a:moveTo>
                <a:lnTo>
                  <a:pt x="8393351" y="0"/>
                </a:lnTo>
                <a:lnTo>
                  <a:pt x="8422943" y="0"/>
                </a:lnTo>
                <a:cubicBezTo>
                  <a:pt x="8436386" y="0"/>
                  <a:pt x="8449192" y="2724"/>
                  <a:pt x="8460841" y="7651"/>
                </a:cubicBezTo>
                <a:lnTo>
                  <a:pt x="8463480" y="9431"/>
                </a:lnTo>
                <a:lnTo>
                  <a:pt x="8507041" y="22953"/>
                </a:lnTo>
                <a:cubicBezTo>
                  <a:pt x="8611872" y="67293"/>
                  <a:pt x="8685428" y="171095"/>
                  <a:pt x="8685428" y="292077"/>
                </a:cubicBezTo>
                <a:cubicBezTo>
                  <a:pt x="8685428" y="413060"/>
                  <a:pt x="8611872" y="516862"/>
                  <a:pt x="8507041" y="561201"/>
                </a:cubicBezTo>
                <a:lnTo>
                  <a:pt x="8463478" y="574724"/>
                </a:lnTo>
                <a:lnTo>
                  <a:pt x="8460841" y="576502"/>
                </a:lnTo>
                <a:cubicBezTo>
                  <a:pt x="8449192" y="581429"/>
                  <a:pt x="8436386" y="584153"/>
                  <a:pt x="8422943" y="584153"/>
                </a:cubicBezTo>
                <a:lnTo>
                  <a:pt x="8393361" y="584153"/>
                </a:lnTo>
                <a:lnTo>
                  <a:pt x="8393351" y="584154"/>
                </a:lnTo>
                <a:lnTo>
                  <a:pt x="8393341" y="584153"/>
                </a:lnTo>
                <a:lnTo>
                  <a:pt x="97361" y="584153"/>
                </a:lnTo>
                <a:cubicBezTo>
                  <a:pt x="43590" y="584153"/>
                  <a:pt x="0" y="540563"/>
                  <a:pt x="0" y="486792"/>
                </a:cubicBezTo>
                <a:lnTo>
                  <a:pt x="0" y="97361"/>
                </a:lnTo>
                <a:cubicBezTo>
                  <a:pt x="0" y="43590"/>
                  <a:pt x="43590" y="0"/>
                  <a:pt x="97361" y="0"/>
                </a:cubicBez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sr-Latn-R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45143B6-51C4-7FB1-A699-083BCE67F922}"/>
              </a:ext>
            </a:extLst>
          </p:cNvPr>
          <p:cNvSpPr txBox="1"/>
          <p:nvPr/>
        </p:nvSpPr>
        <p:spPr>
          <a:xfrm>
            <a:off x="315073" y="1774847"/>
            <a:ext cx="29424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sr-Latn-RS" sz="2000" dirty="0">
                <a:latin typeface="Helvetica" pitchFamily="2" charset="0"/>
              </a:rPr>
              <a:t>Pomoć roditelja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2E338DD-ECC7-BBA9-90AF-F95A65372644}"/>
              </a:ext>
            </a:extLst>
          </p:cNvPr>
          <p:cNvSpPr/>
          <p:nvPr/>
        </p:nvSpPr>
        <p:spPr>
          <a:xfrm>
            <a:off x="715485" y="2520490"/>
            <a:ext cx="7828078" cy="584154"/>
          </a:xfrm>
          <a:custGeom>
            <a:avLst/>
            <a:gdLst>
              <a:gd name="connsiteX0" fmla="*/ 97361 w 8685428"/>
              <a:gd name="connsiteY0" fmla="*/ 0 h 584154"/>
              <a:gd name="connsiteX1" fmla="*/ 8393351 w 8685428"/>
              <a:gd name="connsiteY1" fmla="*/ 0 h 584154"/>
              <a:gd name="connsiteX2" fmla="*/ 8422943 w 8685428"/>
              <a:gd name="connsiteY2" fmla="*/ 0 h 584154"/>
              <a:gd name="connsiteX3" fmla="*/ 8460841 w 8685428"/>
              <a:gd name="connsiteY3" fmla="*/ 7651 h 584154"/>
              <a:gd name="connsiteX4" fmla="*/ 8463480 w 8685428"/>
              <a:gd name="connsiteY4" fmla="*/ 9431 h 584154"/>
              <a:gd name="connsiteX5" fmla="*/ 8507041 w 8685428"/>
              <a:gd name="connsiteY5" fmla="*/ 22953 h 584154"/>
              <a:gd name="connsiteX6" fmla="*/ 8685428 w 8685428"/>
              <a:gd name="connsiteY6" fmla="*/ 292077 h 584154"/>
              <a:gd name="connsiteX7" fmla="*/ 8507041 w 8685428"/>
              <a:gd name="connsiteY7" fmla="*/ 561201 h 584154"/>
              <a:gd name="connsiteX8" fmla="*/ 8463478 w 8685428"/>
              <a:gd name="connsiteY8" fmla="*/ 574724 h 584154"/>
              <a:gd name="connsiteX9" fmla="*/ 8460841 w 8685428"/>
              <a:gd name="connsiteY9" fmla="*/ 576502 h 584154"/>
              <a:gd name="connsiteX10" fmla="*/ 8422943 w 8685428"/>
              <a:gd name="connsiteY10" fmla="*/ 584153 h 584154"/>
              <a:gd name="connsiteX11" fmla="*/ 8393361 w 8685428"/>
              <a:gd name="connsiteY11" fmla="*/ 584153 h 584154"/>
              <a:gd name="connsiteX12" fmla="*/ 8393351 w 8685428"/>
              <a:gd name="connsiteY12" fmla="*/ 584154 h 584154"/>
              <a:gd name="connsiteX13" fmla="*/ 8393341 w 8685428"/>
              <a:gd name="connsiteY13" fmla="*/ 584153 h 584154"/>
              <a:gd name="connsiteX14" fmla="*/ 97361 w 8685428"/>
              <a:gd name="connsiteY14" fmla="*/ 584153 h 584154"/>
              <a:gd name="connsiteX15" fmla="*/ 0 w 8685428"/>
              <a:gd name="connsiteY15" fmla="*/ 486792 h 584154"/>
              <a:gd name="connsiteX16" fmla="*/ 0 w 8685428"/>
              <a:gd name="connsiteY16" fmla="*/ 97361 h 584154"/>
              <a:gd name="connsiteX17" fmla="*/ 97361 w 8685428"/>
              <a:gd name="connsiteY17" fmla="*/ 0 h 5841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8685428" h="584154">
                <a:moveTo>
                  <a:pt x="97361" y="0"/>
                </a:moveTo>
                <a:lnTo>
                  <a:pt x="8393351" y="0"/>
                </a:lnTo>
                <a:lnTo>
                  <a:pt x="8422943" y="0"/>
                </a:lnTo>
                <a:cubicBezTo>
                  <a:pt x="8436386" y="0"/>
                  <a:pt x="8449192" y="2724"/>
                  <a:pt x="8460841" y="7651"/>
                </a:cubicBezTo>
                <a:lnTo>
                  <a:pt x="8463480" y="9431"/>
                </a:lnTo>
                <a:lnTo>
                  <a:pt x="8507041" y="22953"/>
                </a:lnTo>
                <a:cubicBezTo>
                  <a:pt x="8611872" y="67293"/>
                  <a:pt x="8685428" y="171095"/>
                  <a:pt x="8685428" y="292077"/>
                </a:cubicBezTo>
                <a:cubicBezTo>
                  <a:pt x="8685428" y="413060"/>
                  <a:pt x="8611872" y="516862"/>
                  <a:pt x="8507041" y="561201"/>
                </a:cubicBezTo>
                <a:lnTo>
                  <a:pt x="8463478" y="574724"/>
                </a:lnTo>
                <a:lnTo>
                  <a:pt x="8460841" y="576502"/>
                </a:lnTo>
                <a:cubicBezTo>
                  <a:pt x="8449192" y="581429"/>
                  <a:pt x="8436386" y="584153"/>
                  <a:pt x="8422943" y="584153"/>
                </a:cubicBezTo>
                <a:lnTo>
                  <a:pt x="8393361" y="584153"/>
                </a:lnTo>
                <a:lnTo>
                  <a:pt x="8393351" y="584154"/>
                </a:lnTo>
                <a:lnTo>
                  <a:pt x="8393341" y="584153"/>
                </a:lnTo>
                <a:lnTo>
                  <a:pt x="97361" y="584153"/>
                </a:lnTo>
                <a:cubicBezTo>
                  <a:pt x="43590" y="584153"/>
                  <a:pt x="0" y="540563"/>
                  <a:pt x="0" y="486792"/>
                </a:cubicBezTo>
                <a:lnTo>
                  <a:pt x="0" y="97361"/>
                </a:lnTo>
                <a:cubicBezTo>
                  <a:pt x="0" y="43590"/>
                  <a:pt x="43590" y="0"/>
                  <a:pt x="97361" y="0"/>
                </a:cubicBez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sr-Latn-R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0F85880-FFC7-D82C-A7B7-5F95ADDDD483}"/>
              </a:ext>
            </a:extLst>
          </p:cNvPr>
          <p:cNvSpPr txBox="1"/>
          <p:nvPr/>
        </p:nvSpPr>
        <p:spPr>
          <a:xfrm>
            <a:off x="315073" y="2574947"/>
            <a:ext cx="8228490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lvl="1"/>
            <a:r>
              <a:rPr lang="sr-Latn-RS" sz="2000" dirty="0">
                <a:latin typeface="Helvetica"/>
                <a:cs typeface="Helvetica"/>
              </a:rPr>
              <a:t>Nedostatak sociološkog aspekta informatike u školama</a:t>
            </a:r>
            <a:endParaRPr lang="sr-Latn-RS" sz="2000" dirty="0">
              <a:latin typeface="Helvetica" pitchFamily="2" charset="0"/>
              <a:cs typeface="Helvetica"/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2F5AD037-7D73-007C-80ED-F62277CCBD10}"/>
              </a:ext>
            </a:extLst>
          </p:cNvPr>
          <p:cNvSpPr/>
          <p:nvPr/>
        </p:nvSpPr>
        <p:spPr>
          <a:xfrm>
            <a:off x="715485" y="3305267"/>
            <a:ext cx="4180365" cy="584154"/>
          </a:xfrm>
          <a:custGeom>
            <a:avLst/>
            <a:gdLst>
              <a:gd name="connsiteX0" fmla="*/ 97361 w 8685428"/>
              <a:gd name="connsiteY0" fmla="*/ 0 h 584154"/>
              <a:gd name="connsiteX1" fmla="*/ 8393351 w 8685428"/>
              <a:gd name="connsiteY1" fmla="*/ 0 h 584154"/>
              <a:gd name="connsiteX2" fmla="*/ 8422943 w 8685428"/>
              <a:gd name="connsiteY2" fmla="*/ 0 h 584154"/>
              <a:gd name="connsiteX3" fmla="*/ 8460841 w 8685428"/>
              <a:gd name="connsiteY3" fmla="*/ 7651 h 584154"/>
              <a:gd name="connsiteX4" fmla="*/ 8463480 w 8685428"/>
              <a:gd name="connsiteY4" fmla="*/ 9431 h 584154"/>
              <a:gd name="connsiteX5" fmla="*/ 8507041 w 8685428"/>
              <a:gd name="connsiteY5" fmla="*/ 22953 h 584154"/>
              <a:gd name="connsiteX6" fmla="*/ 8685428 w 8685428"/>
              <a:gd name="connsiteY6" fmla="*/ 292077 h 584154"/>
              <a:gd name="connsiteX7" fmla="*/ 8507041 w 8685428"/>
              <a:gd name="connsiteY7" fmla="*/ 561201 h 584154"/>
              <a:gd name="connsiteX8" fmla="*/ 8463478 w 8685428"/>
              <a:gd name="connsiteY8" fmla="*/ 574724 h 584154"/>
              <a:gd name="connsiteX9" fmla="*/ 8460841 w 8685428"/>
              <a:gd name="connsiteY9" fmla="*/ 576502 h 584154"/>
              <a:gd name="connsiteX10" fmla="*/ 8422943 w 8685428"/>
              <a:gd name="connsiteY10" fmla="*/ 584153 h 584154"/>
              <a:gd name="connsiteX11" fmla="*/ 8393361 w 8685428"/>
              <a:gd name="connsiteY11" fmla="*/ 584153 h 584154"/>
              <a:gd name="connsiteX12" fmla="*/ 8393351 w 8685428"/>
              <a:gd name="connsiteY12" fmla="*/ 584154 h 584154"/>
              <a:gd name="connsiteX13" fmla="*/ 8393341 w 8685428"/>
              <a:gd name="connsiteY13" fmla="*/ 584153 h 584154"/>
              <a:gd name="connsiteX14" fmla="*/ 97361 w 8685428"/>
              <a:gd name="connsiteY14" fmla="*/ 584153 h 584154"/>
              <a:gd name="connsiteX15" fmla="*/ 0 w 8685428"/>
              <a:gd name="connsiteY15" fmla="*/ 486792 h 584154"/>
              <a:gd name="connsiteX16" fmla="*/ 0 w 8685428"/>
              <a:gd name="connsiteY16" fmla="*/ 97361 h 584154"/>
              <a:gd name="connsiteX17" fmla="*/ 97361 w 8685428"/>
              <a:gd name="connsiteY17" fmla="*/ 0 h 5841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8685428" h="584154">
                <a:moveTo>
                  <a:pt x="97361" y="0"/>
                </a:moveTo>
                <a:lnTo>
                  <a:pt x="8393351" y="0"/>
                </a:lnTo>
                <a:lnTo>
                  <a:pt x="8422943" y="0"/>
                </a:lnTo>
                <a:cubicBezTo>
                  <a:pt x="8436386" y="0"/>
                  <a:pt x="8449192" y="2724"/>
                  <a:pt x="8460841" y="7651"/>
                </a:cubicBezTo>
                <a:lnTo>
                  <a:pt x="8463480" y="9431"/>
                </a:lnTo>
                <a:lnTo>
                  <a:pt x="8507041" y="22953"/>
                </a:lnTo>
                <a:cubicBezTo>
                  <a:pt x="8611872" y="67293"/>
                  <a:pt x="8685428" y="171095"/>
                  <a:pt x="8685428" y="292077"/>
                </a:cubicBezTo>
                <a:cubicBezTo>
                  <a:pt x="8685428" y="413060"/>
                  <a:pt x="8611872" y="516862"/>
                  <a:pt x="8507041" y="561201"/>
                </a:cubicBezTo>
                <a:lnTo>
                  <a:pt x="8463478" y="574724"/>
                </a:lnTo>
                <a:lnTo>
                  <a:pt x="8460841" y="576502"/>
                </a:lnTo>
                <a:cubicBezTo>
                  <a:pt x="8449192" y="581429"/>
                  <a:pt x="8436386" y="584153"/>
                  <a:pt x="8422943" y="584153"/>
                </a:cubicBezTo>
                <a:lnTo>
                  <a:pt x="8393361" y="584153"/>
                </a:lnTo>
                <a:lnTo>
                  <a:pt x="8393351" y="584154"/>
                </a:lnTo>
                <a:lnTo>
                  <a:pt x="8393341" y="584153"/>
                </a:lnTo>
                <a:lnTo>
                  <a:pt x="97361" y="584153"/>
                </a:lnTo>
                <a:cubicBezTo>
                  <a:pt x="43590" y="584153"/>
                  <a:pt x="0" y="540563"/>
                  <a:pt x="0" y="486792"/>
                </a:cubicBezTo>
                <a:lnTo>
                  <a:pt x="0" y="97361"/>
                </a:lnTo>
                <a:cubicBezTo>
                  <a:pt x="0" y="43590"/>
                  <a:pt x="43590" y="0"/>
                  <a:pt x="97361" y="0"/>
                </a:cubicBez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sr-Latn-R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CCA3543-4485-C88C-67C1-9E3999731414}"/>
              </a:ext>
            </a:extLst>
          </p:cNvPr>
          <p:cNvSpPr txBox="1"/>
          <p:nvPr/>
        </p:nvSpPr>
        <p:spPr>
          <a:xfrm>
            <a:off x="315073" y="3359724"/>
            <a:ext cx="45807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sr-Latn-RS" sz="2000" dirty="0">
                <a:latin typeface="Helvetica" pitchFamily="2" charset="0"/>
              </a:rPr>
              <a:t>Nagli napredak tehnologije</a:t>
            </a:r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3373E088-931F-AFD3-5A33-FEFF97AB9304}"/>
              </a:ext>
            </a:extLst>
          </p:cNvPr>
          <p:cNvSpPr/>
          <p:nvPr/>
        </p:nvSpPr>
        <p:spPr>
          <a:xfrm>
            <a:off x="715485" y="4105367"/>
            <a:ext cx="7380765" cy="584154"/>
          </a:xfrm>
          <a:custGeom>
            <a:avLst/>
            <a:gdLst>
              <a:gd name="connsiteX0" fmla="*/ 97361 w 8685428"/>
              <a:gd name="connsiteY0" fmla="*/ 0 h 584154"/>
              <a:gd name="connsiteX1" fmla="*/ 8393351 w 8685428"/>
              <a:gd name="connsiteY1" fmla="*/ 0 h 584154"/>
              <a:gd name="connsiteX2" fmla="*/ 8422943 w 8685428"/>
              <a:gd name="connsiteY2" fmla="*/ 0 h 584154"/>
              <a:gd name="connsiteX3" fmla="*/ 8460841 w 8685428"/>
              <a:gd name="connsiteY3" fmla="*/ 7651 h 584154"/>
              <a:gd name="connsiteX4" fmla="*/ 8463480 w 8685428"/>
              <a:gd name="connsiteY4" fmla="*/ 9431 h 584154"/>
              <a:gd name="connsiteX5" fmla="*/ 8507041 w 8685428"/>
              <a:gd name="connsiteY5" fmla="*/ 22953 h 584154"/>
              <a:gd name="connsiteX6" fmla="*/ 8685428 w 8685428"/>
              <a:gd name="connsiteY6" fmla="*/ 292077 h 584154"/>
              <a:gd name="connsiteX7" fmla="*/ 8507041 w 8685428"/>
              <a:gd name="connsiteY7" fmla="*/ 561201 h 584154"/>
              <a:gd name="connsiteX8" fmla="*/ 8463478 w 8685428"/>
              <a:gd name="connsiteY8" fmla="*/ 574724 h 584154"/>
              <a:gd name="connsiteX9" fmla="*/ 8460841 w 8685428"/>
              <a:gd name="connsiteY9" fmla="*/ 576502 h 584154"/>
              <a:gd name="connsiteX10" fmla="*/ 8422943 w 8685428"/>
              <a:gd name="connsiteY10" fmla="*/ 584153 h 584154"/>
              <a:gd name="connsiteX11" fmla="*/ 8393361 w 8685428"/>
              <a:gd name="connsiteY11" fmla="*/ 584153 h 584154"/>
              <a:gd name="connsiteX12" fmla="*/ 8393351 w 8685428"/>
              <a:gd name="connsiteY12" fmla="*/ 584154 h 584154"/>
              <a:gd name="connsiteX13" fmla="*/ 8393341 w 8685428"/>
              <a:gd name="connsiteY13" fmla="*/ 584153 h 584154"/>
              <a:gd name="connsiteX14" fmla="*/ 97361 w 8685428"/>
              <a:gd name="connsiteY14" fmla="*/ 584153 h 584154"/>
              <a:gd name="connsiteX15" fmla="*/ 0 w 8685428"/>
              <a:gd name="connsiteY15" fmla="*/ 486792 h 584154"/>
              <a:gd name="connsiteX16" fmla="*/ 0 w 8685428"/>
              <a:gd name="connsiteY16" fmla="*/ 97361 h 584154"/>
              <a:gd name="connsiteX17" fmla="*/ 97361 w 8685428"/>
              <a:gd name="connsiteY17" fmla="*/ 0 h 5841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8685428" h="584154">
                <a:moveTo>
                  <a:pt x="97361" y="0"/>
                </a:moveTo>
                <a:lnTo>
                  <a:pt x="8393351" y="0"/>
                </a:lnTo>
                <a:lnTo>
                  <a:pt x="8422943" y="0"/>
                </a:lnTo>
                <a:cubicBezTo>
                  <a:pt x="8436386" y="0"/>
                  <a:pt x="8449192" y="2724"/>
                  <a:pt x="8460841" y="7651"/>
                </a:cubicBezTo>
                <a:lnTo>
                  <a:pt x="8463480" y="9431"/>
                </a:lnTo>
                <a:lnTo>
                  <a:pt x="8507041" y="22953"/>
                </a:lnTo>
                <a:cubicBezTo>
                  <a:pt x="8611872" y="67293"/>
                  <a:pt x="8685428" y="171095"/>
                  <a:pt x="8685428" y="292077"/>
                </a:cubicBezTo>
                <a:cubicBezTo>
                  <a:pt x="8685428" y="413060"/>
                  <a:pt x="8611872" y="516862"/>
                  <a:pt x="8507041" y="561201"/>
                </a:cubicBezTo>
                <a:lnTo>
                  <a:pt x="8463478" y="574724"/>
                </a:lnTo>
                <a:lnTo>
                  <a:pt x="8460841" y="576502"/>
                </a:lnTo>
                <a:cubicBezTo>
                  <a:pt x="8449192" y="581429"/>
                  <a:pt x="8436386" y="584153"/>
                  <a:pt x="8422943" y="584153"/>
                </a:cubicBezTo>
                <a:lnTo>
                  <a:pt x="8393361" y="584153"/>
                </a:lnTo>
                <a:lnTo>
                  <a:pt x="8393351" y="584154"/>
                </a:lnTo>
                <a:lnTo>
                  <a:pt x="8393341" y="584153"/>
                </a:lnTo>
                <a:lnTo>
                  <a:pt x="97361" y="584153"/>
                </a:lnTo>
                <a:cubicBezTo>
                  <a:pt x="43590" y="584153"/>
                  <a:pt x="0" y="540563"/>
                  <a:pt x="0" y="486792"/>
                </a:cubicBezTo>
                <a:lnTo>
                  <a:pt x="0" y="97361"/>
                </a:lnTo>
                <a:cubicBezTo>
                  <a:pt x="0" y="43590"/>
                  <a:pt x="43590" y="0"/>
                  <a:pt x="97361" y="0"/>
                </a:cubicBez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sr-Latn-R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71925A1-4A46-EF47-3F10-13DC3F5962BC}"/>
              </a:ext>
            </a:extLst>
          </p:cNvPr>
          <p:cNvSpPr txBox="1"/>
          <p:nvPr/>
        </p:nvSpPr>
        <p:spPr>
          <a:xfrm>
            <a:off x="315073" y="4159824"/>
            <a:ext cx="79240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sr-Latn-RS" sz="2000" dirty="0">
                <a:latin typeface="Helvetica" pitchFamily="2" charset="0"/>
              </a:rPr>
              <a:t>Prosvetni radnici, i njihova informatička pismenost</a:t>
            </a:r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5333944F-BA97-22C1-9604-1BB9599468D4}"/>
              </a:ext>
            </a:extLst>
          </p:cNvPr>
          <p:cNvSpPr/>
          <p:nvPr/>
        </p:nvSpPr>
        <p:spPr>
          <a:xfrm>
            <a:off x="715485" y="4905467"/>
            <a:ext cx="6723540" cy="584154"/>
          </a:xfrm>
          <a:custGeom>
            <a:avLst/>
            <a:gdLst>
              <a:gd name="connsiteX0" fmla="*/ 97361 w 8685428"/>
              <a:gd name="connsiteY0" fmla="*/ 0 h 584154"/>
              <a:gd name="connsiteX1" fmla="*/ 8393351 w 8685428"/>
              <a:gd name="connsiteY1" fmla="*/ 0 h 584154"/>
              <a:gd name="connsiteX2" fmla="*/ 8422943 w 8685428"/>
              <a:gd name="connsiteY2" fmla="*/ 0 h 584154"/>
              <a:gd name="connsiteX3" fmla="*/ 8460841 w 8685428"/>
              <a:gd name="connsiteY3" fmla="*/ 7651 h 584154"/>
              <a:gd name="connsiteX4" fmla="*/ 8463480 w 8685428"/>
              <a:gd name="connsiteY4" fmla="*/ 9431 h 584154"/>
              <a:gd name="connsiteX5" fmla="*/ 8507041 w 8685428"/>
              <a:gd name="connsiteY5" fmla="*/ 22953 h 584154"/>
              <a:gd name="connsiteX6" fmla="*/ 8685428 w 8685428"/>
              <a:gd name="connsiteY6" fmla="*/ 292077 h 584154"/>
              <a:gd name="connsiteX7" fmla="*/ 8507041 w 8685428"/>
              <a:gd name="connsiteY7" fmla="*/ 561201 h 584154"/>
              <a:gd name="connsiteX8" fmla="*/ 8463478 w 8685428"/>
              <a:gd name="connsiteY8" fmla="*/ 574724 h 584154"/>
              <a:gd name="connsiteX9" fmla="*/ 8460841 w 8685428"/>
              <a:gd name="connsiteY9" fmla="*/ 576502 h 584154"/>
              <a:gd name="connsiteX10" fmla="*/ 8422943 w 8685428"/>
              <a:gd name="connsiteY10" fmla="*/ 584153 h 584154"/>
              <a:gd name="connsiteX11" fmla="*/ 8393361 w 8685428"/>
              <a:gd name="connsiteY11" fmla="*/ 584153 h 584154"/>
              <a:gd name="connsiteX12" fmla="*/ 8393351 w 8685428"/>
              <a:gd name="connsiteY12" fmla="*/ 584154 h 584154"/>
              <a:gd name="connsiteX13" fmla="*/ 8393341 w 8685428"/>
              <a:gd name="connsiteY13" fmla="*/ 584153 h 584154"/>
              <a:gd name="connsiteX14" fmla="*/ 97361 w 8685428"/>
              <a:gd name="connsiteY14" fmla="*/ 584153 h 584154"/>
              <a:gd name="connsiteX15" fmla="*/ 0 w 8685428"/>
              <a:gd name="connsiteY15" fmla="*/ 486792 h 584154"/>
              <a:gd name="connsiteX16" fmla="*/ 0 w 8685428"/>
              <a:gd name="connsiteY16" fmla="*/ 97361 h 584154"/>
              <a:gd name="connsiteX17" fmla="*/ 97361 w 8685428"/>
              <a:gd name="connsiteY17" fmla="*/ 0 h 5841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8685428" h="584154">
                <a:moveTo>
                  <a:pt x="97361" y="0"/>
                </a:moveTo>
                <a:lnTo>
                  <a:pt x="8393351" y="0"/>
                </a:lnTo>
                <a:lnTo>
                  <a:pt x="8422943" y="0"/>
                </a:lnTo>
                <a:cubicBezTo>
                  <a:pt x="8436386" y="0"/>
                  <a:pt x="8449192" y="2724"/>
                  <a:pt x="8460841" y="7651"/>
                </a:cubicBezTo>
                <a:lnTo>
                  <a:pt x="8463480" y="9431"/>
                </a:lnTo>
                <a:lnTo>
                  <a:pt x="8507041" y="22953"/>
                </a:lnTo>
                <a:cubicBezTo>
                  <a:pt x="8611872" y="67293"/>
                  <a:pt x="8685428" y="171095"/>
                  <a:pt x="8685428" y="292077"/>
                </a:cubicBezTo>
                <a:cubicBezTo>
                  <a:pt x="8685428" y="413060"/>
                  <a:pt x="8611872" y="516862"/>
                  <a:pt x="8507041" y="561201"/>
                </a:cubicBezTo>
                <a:lnTo>
                  <a:pt x="8463478" y="574724"/>
                </a:lnTo>
                <a:lnTo>
                  <a:pt x="8460841" y="576502"/>
                </a:lnTo>
                <a:cubicBezTo>
                  <a:pt x="8449192" y="581429"/>
                  <a:pt x="8436386" y="584153"/>
                  <a:pt x="8422943" y="584153"/>
                </a:cubicBezTo>
                <a:lnTo>
                  <a:pt x="8393361" y="584153"/>
                </a:lnTo>
                <a:lnTo>
                  <a:pt x="8393351" y="584154"/>
                </a:lnTo>
                <a:lnTo>
                  <a:pt x="8393341" y="584153"/>
                </a:lnTo>
                <a:lnTo>
                  <a:pt x="97361" y="584153"/>
                </a:lnTo>
                <a:cubicBezTo>
                  <a:pt x="43590" y="584153"/>
                  <a:pt x="0" y="540563"/>
                  <a:pt x="0" y="486792"/>
                </a:cubicBezTo>
                <a:lnTo>
                  <a:pt x="0" y="97361"/>
                </a:lnTo>
                <a:cubicBezTo>
                  <a:pt x="0" y="43590"/>
                  <a:pt x="43590" y="0"/>
                  <a:pt x="97361" y="0"/>
                </a:cubicBez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sr-Latn-R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DC71B98-B03B-63AE-137C-DC4CF2D3AE5A}"/>
              </a:ext>
            </a:extLst>
          </p:cNvPr>
          <p:cNvSpPr txBox="1"/>
          <p:nvPr/>
        </p:nvSpPr>
        <p:spPr>
          <a:xfrm>
            <a:off x="315073" y="4959924"/>
            <a:ext cx="74476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sr-Latn-RS" sz="2000" dirty="0">
                <a:latin typeface="Helvetica" pitchFamily="2" charset="0"/>
              </a:rPr>
              <a:t>Prelazak sa klasičnog (knjige), na savremeno</a:t>
            </a:r>
          </a:p>
        </p:txBody>
      </p:sp>
    </p:spTree>
    <p:extLst>
      <p:ext uri="{BB962C8B-B14F-4D97-AF65-F5344CB8AC3E}">
        <p14:creationId xmlns:p14="http://schemas.microsoft.com/office/powerpoint/2010/main" val="4597990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7" grpId="0"/>
      <p:bldP spid="28" grpId="0" animBg="1"/>
      <p:bldP spid="29" grpId="0"/>
      <p:bldP spid="30" grpId="0" animBg="1"/>
      <p:bldP spid="31" grpId="0"/>
      <p:bldP spid="32" grpId="0" animBg="1"/>
      <p:bldP spid="33" grpId="0"/>
      <p:bldP spid="34" grpId="0" animBg="1"/>
      <p:bldP spid="3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BBD747F6-0A20-6BCD-1F86-2A66315EB4F7}"/>
              </a:ext>
            </a:extLst>
          </p:cNvPr>
          <p:cNvSpPr/>
          <p:nvPr/>
        </p:nvSpPr>
        <p:spPr>
          <a:xfrm>
            <a:off x="5247982" y="3336194"/>
            <a:ext cx="6588881" cy="836135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33AEFF6A-8C08-3944-D5E0-E17A1B6CB6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5135" y="2094399"/>
            <a:ext cx="6053962" cy="4920302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8608FA2F-FEC7-9EF0-E5B6-0512AC6F2D7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89789"/>
          <a:stretch/>
        </p:blipFill>
        <p:spPr>
          <a:xfrm>
            <a:off x="3086281" y="0"/>
            <a:ext cx="6800488" cy="566501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4293217F-CC10-4906-FE7E-01023DCFACEF}"/>
              </a:ext>
            </a:extLst>
          </p:cNvPr>
          <p:cNvSpPr/>
          <p:nvPr/>
        </p:nvSpPr>
        <p:spPr>
          <a:xfrm>
            <a:off x="5247984" y="1386092"/>
            <a:ext cx="6588881" cy="912179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11A4189-0C01-A490-4C72-6259BC5A4F54}"/>
              </a:ext>
            </a:extLst>
          </p:cNvPr>
          <p:cNvSpPr/>
          <p:nvPr/>
        </p:nvSpPr>
        <p:spPr>
          <a:xfrm>
            <a:off x="3762375" y="220048"/>
            <a:ext cx="8970263" cy="912178"/>
          </a:xfrm>
          <a:prstGeom prst="round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E61A8CA-F027-D355-E784-B4A2C5CB3550}"/>
              </a:ext>
            </a:extLst>
          </p:cNvPr>
          <p:cNvSpPr txBox="1">
            <a:spLocks/>
          </p:cNvSpPr>
          <p:nvPr/>
        </p:nvSpPr>
        <p:spPr>
          <a:xfrm>
            <a:off x="3985462" y="473914"/>
            <a:ext cx="8292263" cy="6381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25000" lnSpcReduction="200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72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r-Latn-RS" sz="11200" dirty="0">
                <a:latin typeface="Helvetica" pitchFamily="2" charset="0"/>
              </a:rPr>
              <a:t>Pandemija, kako je učenje na daljinu uticalo na trenutnu situaciju</a:t>
            </a:r>
          </a:p>
          <a:p>
            <a:endParaRPr lang="sr-Latn-RS" dirty="0">
              <a:latin typeface="Helvetica" pitchFamily="2" charset="0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BFC6A250-996C-D15D-A712-824CA31861DD}"/>
              </a:ext>
            </a:extLst>
          </p:cNvPr>
          <p:cNvSpPr/>
          <p:nvPr/>
        </p:nvSpPr>
        <p:spPr>
          <a:xfrm>
            <a:off x="5247983" y="2399165"/>
            <a:ext cx="6588881" cy="836135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0EC415F-8340-2C81-D1AB-2B742C7367EE}"/>
              </a:ext>
            </a:extLst>
          </p:cNvPr>
          <p:cNvSpPr/>
          <p:nvPr/>
        </p:nvSpPr>
        <p:spPr>
          <a:xfrm>
            <a:off x="5247981" y="4317006"/>
            <a:ext cx="6588881" cy="2468355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188E82D-E2DE-3DE5-B1BD-93978F192008}"/>
              </a:ext>
            </a:extLst>
          </p:cNvPr>
          <p:cNvSpPr txBox="1"/>
          <p:nvPr/>
        </p:nvSpPr>
        <p:spPr>
          <a:xfrm>
            <a:off x="5501236" y="1178813"/>
            <a:ext cx="633562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sr-Latn-RS" sz="2000" dirty="0">
              <a:latin typeface="Helvetica" pitchFamily="2" charset="0"/>
            </a:endParaRPr>
          </a:p>
          <a:p>
            <a:r>
              <a:rPr lang="sr-Latn-RS" sz="2000" dirty="0">
                <a:latin typeface="Helvetica" pitchFamily="2" charset="0"/>
              </a:rPr>
              <a:t>Obuka za korišćenje digitalnih obrazovnih materijala (9492 nastavnika OŠ)</a:t>
            </a:r>
          </a:p>
          <a:p>
            <a:endParaRPr lang="sr-Latn-RS" sz="2000" dirty="0">
              <a:latin typeface="Helvetica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ADE7B9-A5B8-BAB9-8E07-01B074803815}"/>
              </a:ext>
            </a:extLst>
          </p:cNvPr>
          <p:cNvSpPr txBox="1"/>
          <p:nvPr/>
        </p:nvSpPr>
        <p:spPr>
          <a:xfrm>
            <a:off x="5501236" y="4452354"/>
            <a:ext cx="6335626" cy="224676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sr-Latn-RS" sz="2000" dirty="0">
                <a:latin typeface="Helvetica" pitchFamily="2" charset="0"/>
              </a:rPr>
              <a:t>U maju 2020. godine, tokom pandemije, započeto je anketno istraživanje o stavovima prosvetnih radnika o sprovođenju online nastave. Učestvovalo je 14715 nastavnika, stručnih saradnika i direktora, osnovnih i srednjih škola.</a:t>
            </a:r>
          </a:p>
          <a:p>
            <a:endParaRPr lang="sr-Latn-RS" sz="2000" dirty="0">
              <a:latin typeface="Helvetica" pitchFamily="2" charset="0"/>
            </a:endParaRPr>
          </a:p>
          <a:p>
            <a:r>
              <a:rPr lang="sr-Latn-RS" sz="2000" dirty="0">
                <a:latin typeface="Helvetica"/>
                <a:cs typeface="Helvetica"/>
              </a:rPr>
              <a:t>Većina je bilo veoma nespremna!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9DCEA57-5523-D247-035A-7CF0A8598F05}"/>
              </a:ext>
            </a:extLst>
          </p:cNvPr>
          <p:cNvSpPr txBox="1"/>
          <p:nvPr/>
        </p:nvSpPr>
        <p:spPr>
          <a:xfrm>
            <a:off x="5501236" y="2413953"/>
            <a:ext cx="633562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2000" dirty="0">
                <a:latin typeface="Helvetica" pitchFamily="2" charset="0"/>
              </a:rPr>
              <a:t>Obuka za programski jezik Python (1035 nastavnika informatike OŠ)</a:t>
            </a:r>
          </a:p>
          <a:p>
            <a:endParaRPr lang="sr-Latn-RS" sz="2000" dirty="0">
              <a:latin typeface="Helvetica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C5F33A8-21DF-650C-6425-7552C2C2CDC5}"/>
              </a:ext>
            </a:extLst>
          </p:cNvPr>
          <p:cNvSpPr txBox="1"/>
          <p:nvPr/>
        </p:nvSpPr>
        <p:spPr>
          <a:xfrm>
            <a:off x="5501236" y="3363068"/>
            <a:ext cx="63356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2000" dirty="0">
                <a:latin typeface="Helvetica" pitchFamily="2" charset="0"/>
              </a:rPr>
              <a:t>Obuka za osnovni nivo digitalnih kompetencija (3389 nastavnika OŠ)</a:t>
            </a:r>
          </a:p>
        </p:txBody>
      </p:sp>
    </p:spTree>
    <p:extLst>
      <p:ext uri="{BB962C8B-B14F-4D97-AF65-F5344CB8AC3E}">
        <p14:creationId xmlns:p14="http://schemas.microsoft.com/office/powerpoint/2010/main" val="120831128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1" grpId="0" animBg="1"/>
      <p:bldP spid="12" grpId="0" animBg="1"/>
      <p:bldP spid="17" grpId="0" animBg="1"/>
      <p:bldP spid="14" grpId="0"/>
      <p:bldP spid="10" grpId="0"/>
      <p:bldP spid="13" grpId="0"/>
      <p:bldP spid="1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raphic 23">
            <a:extLst>
              <a:ext uri="{FF2B5EF4-FFF2-40B4-BE49-F238E27FC236}">
                <a16:creationId xmlns:a16="http://schemas.microsoft.com/office/drawing/2014/main" id="{1E16CCAF-0C68-4871-833F-ED7A624C5C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841919" y="2119358"/>
            <a:ext cx="5199348" cy="5089020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10A7A09-3D09-BD53-7626-C19A41C264B3}"/>
              </a:ext>
            </a:extLst>
          </p:cNvPr>
          <p:cNvSpPr/>
          <p:nvPr/>
        </p:nvSpPr>
        <p:spPr>
          <a:xfrm>
            <a:off x="2862841" y="357889"/>
            <a:ext cx="9049997" cy="1280928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r-Latn-R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&lt;&lt;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65D5B1B-3248-2294-57F2-FB60A4A55373}"/>
              </a:ext>
            </a:extLst>
          </p:cNvPr>
          <p:cNvSpPr/>
          <p:nvPr/>
        </p:nvSpPr>
        <p:spPr>
          <a:xfrm>
            <a:off x="2862841" y="1895190"/>
            <a:ext cx="9049997" cy="1280928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188E82D-E2DE-3DE5-B1BD-93978F192008}"/>
              </a:ext>
            </a:extLst>
          </p:cNvPr>
          <p:cNvSpPr txBox="1"/>
          <p:nvPr/>
        </p:nvSpPr>
        <p:spPr>
          <a:xfrm>
            <a:off x="3207863" y="504133"/>
            <a:ext cx="87049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2000" dirty="0">
                <a:latin typeface="Helvetica" pitchFamily="2" charset="0"/>
              </a:rPr>
              <a:t>54.9% ispitanika je navelo da im je to izvođenje online nastave bilo prvo takvo iskustvo, dok je 34% kojima nije bilo prvo iskustvo, imalo izuzetno ograničeno iskustvo.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E16AFAF-8121-01CA-0D1F-E91CC17270BF}"/>
              </a:ext>
            </a:extLst>
          </p:cNvPr>
          <p:cNvSpPr/>
          <p:nvPr/>
        </p:nvSpPr>
        <p:spPr>
          <a:xfrm>
            <a:off x="2743200" y="94004"/>
            <a:ext cx="9323462" cy="1667833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r-Latn-RS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D4D227AC-206B-5AEA-4EAD-DED7A0F0FA4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96815"/>
          <a:stretch/>
        </p:blipFill>
        <p:spPr>
          <a:xfrm>
            <a:off x="360820" y="0"/>
            <a:ext cx="6053962" cy="15670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FAAAD02-C491-D6A8-11F6-F847A5E2C6D5}"/>
              </a:ext>
            </a:extLst>
          </p:cNvPr>
          <p:cNvSpPr txBox="1"/>
          <p:nvPr/>
        </p:nvSpPr>
        <p:spPr>
          <a:xfrm>
            <a:off x="2891886" y="2147839"/>
            <a:ext cx="93945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2000" dirty="0">
                <a:latin typeface="Helvetica" pitchFamily="2" charset="0"/>
              </a:rPr>
              <a:t>Veliki problem dostupnosti resursa i tehnologije kako učenicima (52.3%) tako i velikom broju nastavnika (37.4%)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E932052-FAEB-AB1D-7973-6A468A0C78CF}"/>
              </a:ext>
            </a:extLst>
          </p:cNvPr>
          <p:cNvSpPr/>
          <p:nvPr/>
        </p:nvSpPr>
        <p:spPr>
          <a:xfrm>
            <a:off x="2701181" y="1722550"/>
            <a:ext cx="9394526" cy="1667833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r-Latn-R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67B990BF-ADD0-EFA7-288A-E78BD80194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810851" y="2117189"/>
            <a:ext cx="5168280" cy="5089020"/>
          </a:xfrm>
          <a:prstGeom prst="rect">
            <a:avLst/>
          </a:prstGeom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5A2712F3-453F-F098-4AD5-39823560107C}"/>
              </a:ext>
            </a:extLst>
          </p:cNvPr>
          <p:cNvSpPr/>
          <p:nvPr/>
        </p:nvSpPr>
        <p:spPr>
          <a:xfrm>
            <a:off x="4572351" y="357820"/>
            <a:ext cx="7337155" cy="1280928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r-Latn-R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&lt;&lt;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D1D5C09-43FC-EA8D-AB0E-74DF7BD5C62A}"/>
              </a:ext>
            </a:extLst>
          </p:cNvPr>
          <p:cNvSpPr txBox="1"/>
          <p:nvPr/>
        </p:nvSpPr>
        <p:spPr>
          <a:xfrm>
            <a:off x="4855404" y="504064"/>
            <a:ext cx="705743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2000" dirty="0">
                <a:latin typeface="Helvetica" pitchFamily="2" charset="0"/>
              </a:rPr>
              <a:t>54.9% ispitanika je navelo da im je to izvođenje online nastave bilo prvo takvo iskustvo, dok je 34% kojima nije bilo prvo iskustvo, imalo izuzetno ograničeno iskustvo.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6FDC31E8-BB95-EA1E-A79A-7FB9404F3C08}"/>
              </a:ext>
            </a:extLst>
          </p:cNvPr>
          <p:cNvSpPr/>
          <p:nvPr/>
        </p:nvSpPr>
        <p:spPr>
          <a:xfrm>
            <a:off x="4572350" y="1895190"/>
            <a:ext cx="7337155" cy="1280928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EC5A644-6658-C254-B776-1F6881F4D1AC}"/>
              </a:ext>
            </a:extLst>
          </p:cNvPr>
          <p:cNvSpPr txBox="1"/>
          <p:nvPr/>
        </p:nvSpPr>
        <p:spPr>
          <a:xfrm>
            <a:off x="4855403" y="2147839"/>
            <a:ext cx="69548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2000" dirty="0">
                <a:latin typeface="Helvetica" pitchFamily="2" charset="0"/>
              </a:rPr>
              <a:t>Veliki problem dostupnosti resursa i tehnologije kako učenicima (52.3%) tako i velikom broju nastavnika (37.4%)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BE694859-C952-3F4C-B93D-BCDD68FC8110}"/>
              </a:ext>
            </a:extLst>
          </p:cNvPr>
          <p:cNvSpPr/>
          <p:nvPr/>
        </p:nvSpPr>
        <p:spPr>
          <a:xfrm>
            <a:off x="2862841" y="3482384"/>
            <a:ext cx="9049997" cy="1280928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BCECC10-B284-35CB-EA65-BF550F565D7D}"/>
              </a:ext>
            </a:extLst>
          </p:cNvPr>
          <p:cNvSpPr txBox="1"/>
          <p:nvPr/>
        </p:nvSpPr>
        <p:spPr>
          <a:xfrm>
            <a:off x="2891886" y="3735033"/>
            <a:ext cx="89184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2000" dirty="0">
                <a:latin typeface="Helvetica" pitchFamily="2" charset="0"/>
              </a:rPr>
              <a:t>Nizak nivo digitalnih kompetencija učenika (33.5%), odnosno nastavnika (25.3%)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99E5B6D-35A5-1A66-36CD-93D41A5E809D}"/>
              </a:ext>
            </a:extLst>
          </p:cNvPr>
          <p:cNvSpPr/>
          <p:nvPr/>
        </p:nvSpPr>
        <p:spPr>
          <a:xfrm>
            <a:off x="2510477" y="3309744"/>
            <a:ext cx="9585230" cy="1517357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r-Latn-RS"/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EC6008DE-A637-DA24-C026-F916A13337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810851" y="2117189"/>
            <a:ext cx="5168280" cy="5089020"/>
          </a:xfrm>
          <a:prstGeom prst="rect">
            <a:avLst/>
          </a:prstGeom>
        </p:spPr>
      </p:pic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A9FDF2C4-28CB-293E-BDDD-DBDE22AC9AA2}"/>
              </a:ext>
            </a:extLst>
          </p:cNvPr>
          <p:cNvSpPr/>
          <p:nvPr/>
        </p:nvSpPr>
        <p:spPr>
          <a:xfrm>
            <a:off x="4572350" y="3482384"/>
            <a:ext cx="7337155" cy="1280928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CA49718-23F5-24A1-F275-30F62F72D898}"/>
              </a:ext>
            </a:extLst>
          </p:cNvPr>
          <p:cNvSpPr txBox="1"/>
          <p:nvPr/>
        </p:nvSpPr>
        <p:spPr>
          <a:xfrm>
            <a:off x="4855403" y="3735033"/>
            <a:ext cx="69548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2000" dirty="0">
                <a:latin typeface="Helvetica" pitchFamily="2" charset="0"/>
              </a:rPr>
              <a:t>Nizak nivo digitalnih kompetencija učenika (33.5%), odnosno nastavnika (25.3%)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BC66A6A3-DF27-4B0F-A47D-442268A60C48}"/>
              </a:ext>
            </a:extLst>
          </p:cNvPr>
          <p:cNvSpPr/>
          <p:nvPr/>
        </p:nvSpPr>
        <p:spPr>
          <a:xfrm>
            <a:off x="2833797" y="4977576"/>
            <a:ext cx="9049997" cy="1746281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079ADC5-4D88-4AB9-A81D-B87645A36F41}"/>
              </a:ext>
            </a:extLst>
          </p:cNvPr>
          <p:cNvSpPr txBox="1"/>
          <p:nvPr/>
        </p:nvSpPr>
        <p:spPr>
          <a:xfrm>
            <a:off x="2891886" y="5041366"/>
            <a:ext cx="904999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2000" dirty="0">
                <a:latin typeface="Helvetica" pitchFamily="2" charset="0"/>
              </a:rPr>
              <a:t>Tražili su više besplatnih resursa i alata, primere dobre prakse, kao i obrazovnih TV programa.</a:t>
            </a:r>
          </a:p>
          <a:p>
            <a:r>
              <a:rPr lang="sr-Latn-RS" sz="2000" dirty="0">
                <a:latin typeface="Helvetica" pitchFamily="2" charset="0"/>
              </a:rPr>
              <a:t>Velika potreba se pokazala za alate i softver koji bi mogli koristiti na nivou čitave škole, kao i za organizovanje sistemskih obuka nastavnika za podizanje pismenosti!</a:t>
            </a:r>
          </a:p>
          <a:p>
            <a:endParaRPr lang="sr-Latn-RS" sz="2000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894617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14" grpId="0"/>
      <p:bldP spid="2" grpId="0" animBg="1"/>
      <p:bldP spid="12" grpId="0"/>
      <p:bldP spid="23" grpId="0" animBg="1"/>
      <p:bldP spid="16" grpId="0" animBg="1"/>
      <p:bldP spid="17" grpId="0"/>
      <p:bldP spid="18" grpId="0" animBg="1"/>
      <p:bldP spid="19" grpId="0"/>
      <p:bldP spid="25" grpId="0" animBg="1"/>
      <p:bldP spid="26" grpId="0"/>
      <p:bldP spid="27" grpId="0" animBg="1"/>
      <p:bldP spid="29" grpId="0" animBg="1"/>
      <p:bldP spid="30" grpId="0"/>
      <p:bldP spid="31" grpId="0" animBg="1"/>
      <p:bldP spid="3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DFB920E7-A40C-804F-B63D-0C0C0AB748B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93115"/>
          <a:stretch/>
        </p:blipFill>
        <p:spPr>
          <a:xfrm>
            <a:off x="-824609" y="4269"/>
            <a:ext cx="5168280" cy="350378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7E53636B-7000-417C-233D-C011B919A6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09594" y="2195156"/>
            <a:ext cx="7086600" cy="513397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188E82D-E2DE-3DE5-B1BD-93978F192008}"/>
              </a:ext>
            </a:extLst>
          </p:cNvPr>
          <p:cNvSpPr txBox="1"/>
          <p:nvPr/>
        </p:nvSpPr>
        <p:spPr>
          <a:xfrm>
            <a:off x="1116680" y="1767497"/>
            <a:ext cx="7619935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sr-Latn-RS" sz="2000" dirty="0">
              <a:latin typeface="Helvetica" pitchFamily="2" charset="0"/>
            </a:endParaRPr>
          </a:p>
          <a:p>
            <a:r>
              <a:rPr lang="sr-Latn-RS" sz="2400" dirty="0">
                <a:latin typeface="Helvetica" pitchFamily="2" charset="0"/>
              </a:rPr>
              <a:t>Državne škole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sr-Latn-RS" sz="1600" dirty="0">
                <a:latin typeface="Helvetica" pitchFamily="2" charset="0"/>
              </a:rPr>
              <a:t>Od I do IV razreda – Od igračke do računara</a:t>
            </a:r>
          </a:p>
          <a:p>
            <a:pPr lvl="1"/>
            <a:r>
              <a:rPr lang="sr-Latn-RS" sz="1600" dirty="0">
                <a:latin typeface="Helvetica" pitchFamily="2" charset="0"/>
              </a:rPr>
              <a:t>Kasnije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sr-Latn-RS" sz="1600" dirty="0">
                <a:latin typeface="Helvetica" pitchFamily="2" charset="0"/>
              </a:rPr>
              <a:t>Tehnika i tehnologija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sr-Latn-RS" sz="1600" dirty="0">
                <a:latin typeface="Helvetica" pitchFamily="2" charset="0"/>
              </a:rPr>
              <a:t>Tehničko i informatičko obrazovanje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sr-Latn-RS" sz="1600" dirty="0">
                <a:latin typeface="Helvetica" pitchFamily="2" charset="0"/>
              </a:rPr>
              <a:t>Informatičko računarstvo</a:t>
            </a:r>
          </a:p>
          <a:p>
            <a:r>
              <a:rPr lang="sr-Latn-RS" sz="2400" dirty="0">
                <a:latin typeface="Helvetica" pitchFamily="2" charset="0"/>
              </a:rPr>
              <a:t>Privatne škole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sr-Latn-RS" sz="1600" dirty="0">
                <a:latin typeface="Helvetica" pitchFamily="2" charset="0"/>
              </a:rPr>
              <a:t>Od I do IV razreda – Cambridge ICT Starters</a:t>
            </a:r>
          </a:p>
          <a:p>
            <a:pPr lvl="1"/>
            <a:r>
              <a:rPr lang="sr-Latn-RS" sz="1600" dirty="0">
                <a:latin typeface="Helvetica" pitchFamily="2" charset="0"/>
              </a:rPr>
              <a:t>Kasnije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sr-Latn-RS" dirty="0">
                <a:latin typeface="Helvetica" pitchFamily="2" charset="0"/>
              </a:rPr>
              <a:t>Computer Science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sr-Latn-RS" dirty="0">
                <a:latin typeface="Helvetica" pitchFamily="2" charset="0"/>
              </a:rPr>
              <a:t>Digital media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3F626204-2F66-CA3D-595E-8A6E8E1957C2}"/>
              </a:ext>
            </a:extLst>
          </p:cNvPr>
          <p:cNvSpPr/>
          <p:nvPr/>
        </p:nvSpPr>
        <p:spPr>
          <a:xfrm>
            <a:off x="0" y="314780"/>
            <a:ext cx="8970263" cy="912178"/>
          </a:xfrm>
          <a:prstGeom prst="round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624A47-C55B-1A15-193D-E5B8114437E2}"/>
              </a:ext>
            </a:extLst>
          </p:cNvPr>
          <p:cNvSpPr txBox="1"/>
          <p:nvPr/>
        </p:nvSpPr>
        <p:spPr>
          <a:xfrm>
            <a:off x="675163" y="509259"/>
            <a:ext cx="76199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2800" dirty="0">
                <a:latin typeface="Helvetica" pitchFamily="2" charset="0"/>
              </a:rPr>
              <a:t>Predmeti u školama (državnim i privatnim)</a:t>
            </a:r>
          </a:p>
        </p:txBody>
      </p:sp>
    </p:spTree>
    <p:extLst>
      <p:ext uri="{BB962C8B-B14F-4D97-AF65-F5344CB8AC3E}">
        <p14:creationId xmlns:p14="http://schemas.microsoft.com/office/powerpoint/2010/main" val="43642281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2AB66F45-C57C-75D2-B12B-88E9DBFBBC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45842" y="3811424"/>
            <a:ext cx="7724775" cy="3090102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10CF20E4-A275-8D32-8E46-5CC5C980994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90823"/>
          <a:stretch/>
        </p:blipFill>
        <p:spPr>
          <a:xfrm>
            <a:off x="6699211" y="0"/>
            <a:ext cx="7086600" cy="471131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044B58D-6A4F-79D9-3683-7C959677BA97}"/>
              </a:ext>
            </a:extLst>
          </p:cNvPr>
          <p:cNvSpPr/>
          <p:nvPr/>
        </p:nvSpPr>
        <p:spPr>
          <a:xfrm>
            <a:off x="0" y="441668"/>
            <a:ext cx="3461047" cy="912178"/>
          </a:xfrm>
          <a:prstGeom prst="round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188E82D-E2DE-3DE5-B1BD-93978F192008}"/>
              </a:ext>
            </a:extLst>
          </p:cNvPr>
          <p:cNvSpPr txBox="1"/>
          <p:nvPr/>
        </p:nvSpPr>
        <p:spPr>
          <a:xfrm>
            <a:off x="331204" y="1541738"/>
            <a:ext cx="7619935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sr-Latn-RS" sz="2000" dirty="0">
                <a:latin typeface="Helvetica" pitchFamily="2" charset="0"/>
              </a:rPr>
              <a:t>Državne srednje stručne škole koje nisu usmerene na IT</a:t>
            </a:r>
          </a:p>
          <a:p>
            <a:pPr lvl="1"/>
            <a:endParaRPr lang="sr-Latn-RS" sz="2000" dirty="0">
              <a:latin typeface="Helvetica" pitchFamily="2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sr-Latn-RS" sz="1600" dirty="0">
                <a:latin typeface="Helvetica" pitchFamily="2" charset="0"/>
              </a:rPr>
              <a:t>Samo u I godini, obavezna nastava iz Računarstva i informatika</a:t>
            </a:r>
          </a:p>
          <a:p>
            <a:pPr lvl="2"/>
            <a:endParaRPr lang="sr-Latn-RS" dirty="0">
              <a:latin typeface="Helvetica" pitchFamily="2" charset="0"/>
            </a:endParaRPr>
          </a:p>
          <a:p>
            <a:pPr lvl="1"/>
            <a:r>
              <a:rPr lang="sr-Latn-RS" sz="2000" dirty="0">
                <a:latin typeface="Helvetica" pitchFamily="2" charset="0"/>
              </a:rPr>
              <a:t>U školama koje su usmerene ka IT sektoru i Elektrotehnici situacija je skroz drugačija</a:t>
            </a:r>
          </a:p>
          <a:p>
            <a:pPr lvl="1"/>
            <a:endParaRPr lang="sr-Latn-RS" sz="2000" dirty="0">
              <a:latin typeface="Helvetica" pitchFamily="2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sr-Latn-RS" sz="1600" dirty="0">
                <a:latin typeface="Helvetica" pitchFamily="2" charset="0"/>
              </a:rPr>
              <a:t>Postoji veći broj predmeta, koje pripremaju učenike za dalje obrazovanje ali i za posao kad je reč o stručnim školama sa dualnim modelom obrazovanja</a:t>
            </a:r>
          </a:p>
          <a:p>
            <a:pPr lvl="2"/>
            <a:endParaRPr lang="sr-Latn-RS" dirty="0">
              <a:latin typeface="Helvetica" pitchFamily="2" charset="0"/>
            </a:endParaRPr>
          </a:p>
          <a:p>
            <a:pPr lvl="1"/>
            <a:r>
              <a:rPr lang="sr-Latn-RS" sz="2000" dirty="0">
                <a:latin typeface="Helvetica" pitchFamily="2" charset="0"/>
              </a:rPr>
              <a:t>Privatne srednje škole</a:t>
            </a:r>
          </a:p>
          <a:p>
            <a:pPr lvl="1"/>
            <a:endParaRPr lang="sr-Latn-RS" sz="2000" dirty="0">
              <a:latin typeface="Helvetica" pitchFamily="2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sr-Latn-RS" sz="1600" dirty="0">
                <a:latin typeface="Helvetica" pitchFamily="2" charset="0"/>
              </a:rPr>
              <a:t>U privatnim srednjim školama situacija je vrlo slična kao i u državnim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97349F-55BB-E667-EC77-F957FB512573}"/>
              </a:ext>
            </a:extLst>
          </p:cNvPr>
          <p:cNvSpPr txBox="1"/>
          <p:nvPr/>
        </p:nvSpPr>
        <p:spPr>
          <a:xfrm>
            <a:off x="331203" y="591892"/>
            <a:ext cx="76199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sr-Latn-RS" sz="2800" dirty="0">
                <a:latin typeface="Helvetica" pitchFamily="2" charset="0"/>
              </a:rPr>
              <a:t>Srednje škole</a:t>
            </a:r>
          </a:p>
        </p:txBody>
      </p:sp>
    </p:spTree>
    <p:extLst>
      <p:ext uri="{BB962C8B-B14F-4D97-AF65-F5344CB8AC3E}">
        <p14:creationId xmlns:p14="http://schemas.microsoft.com/office/powerpoint/2010/main" val="428545098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3C54DDC0-B4C5-DC6F-3132-F128E60CA1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03915" y="1643147"/>
            <a:ext cx="7820595" cy="685119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188E82D-E2DE-3DE5-B1BD-93978F192008}"/>
              </a:ext>
            </a:extLst>
          </p:cNvPr>
          <p:cNvSpPr txBox="1"/>
          <p:nvPr/>
        </p:nvSpPr>
        <p:spPr>
          <a:xfrm>
            <a:off x="583972" y="317159"/>
            <a:ext cx="7619935" cy="409342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endParaRPr lang="sr-Latn-RS" sz="2000" dirty="0">
              <a:latin typeface="Helvetica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r-Latn-RS" sz="2000" dirty="0">
                <a:latin typeface="Helvetica" pitchFamily="2" charset="0"/>
              </a:rPr>
              <a:t>Proširiti ponudu predmeta digitalnih kompetencija u srednjim stručnim školama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sr-Latn-RS" sz="2000" dirty="0">
              <a:latin typeface="Helvetica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r-Latn-RS" sz="2000" dirty="0">
                <a:latin typeface="Helvetica" pitchFamily="2" charset="0"/>
              </a:rPr>
              <a:t>Podići broj kurseva za nastavnike koji uključuju kompetencije koje se odnose na etiku i vrednosne aspekte digitalnih kompetencija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sr-Latn-RS" sz="2000" dirty="0">
              <a:latin typeface="Helvetica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r-Latn-RS" sz="2000" dirty="0">
                <a:latin typeface="Helvetica"/>
                <a:cs typeface="Helvetica"/>
              </a:rPr>
              <a:t>Podići broj programa za nastavnike koji je posvećen digitalnim medijima, društvenim mrežama i mobilnim telefonima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sr-Latn-RS" sz="2000" dirty="0">
              <a:latin typeface="Helvetica" pitchFamily="2" charset="0"/>
              <a:cs typeface="Helvetica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r-Latn-RS" sz="2000" dirty="0">
                <a:latin typeface="Helvetica" pitchFamily="2" charset="0"/>
              </a:rPr>
              <a:t>Postojanje podrške roditeljima i deci, van nastavnog tela, koje je spremno da odgovori na postavljeno pitanje, i ukaže pomoć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3603FA12-B06E-05A7-66B6-FEAA8ACA84C9}"/>
              </a:ext>
            </a:extLst>
          </p:cNvPr>
          <p:cNvSpPr/>
          <p:nvPr/>
        </p:nvSpPr>
        <p:spPr>
          <a:xfrm>
            <a:off x="9067088" y="211448"/>
            <a:ext cx="3313684" cy="912178"/>
          </a:xfrm>
          <a:prstGeom prst="round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9B15B4-1E78-1BA5-72DC-B6D44994E2B2}"/>
              </a:ext>
            </a:extLst>
          </p:cNvPr>
          <p:cNvSpPr txBox="1"/>
          <p:nvPr/>
        </p:nvSpPr>
        <p:spPr>
          <a:xfrm>
            <a:off x="9814213" y="405927"/>
            <a:ext cx="76199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2800" dirty="0">
                <a:latin typeface="Helvetica" pitchFamily="2" charset="0"/>
              </a:rPr>
              <a:t>Preporuke</a:t>
            </a:r>
          </a:p>
        </p:txBody>
      </p:sp>
    </p:spTree>
    <p:extLst>
      <p:ext uri="{BB962C8B-B14F-4D97-AF65-F5344CB8AC3E}">
        <p14:creationId xmlns:p14="http://schemas.microsoft.com/office/powerpoint/2010/main" val="144665087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View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TM03457515[[fn=View]]</Template>
  <TotalTime>887</TotalTime>
  <Words>966</Words>
  <Application>Microsoft Office PowerPoint</Application>
  <PresentationFormat>Widescreen</PresentationFormat>
  <Paragraphs>140</Paragraphs>
  <Slides>16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View</vt:lpstr>
      <vt:lpstr>INFORMATIČKA  PISMENOST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Informatička pismenost</dc:title>
  <dc:creator>Marko Petrovic</dc:creator>
  <cp:lastModifiedBy>Marko Petrovic</cp:lastModifiedBy>
  <cp:revision>124</cp:revision>
  <dcterms:created xsi:type="dcterms:W3CDTF">2022-05-09T10:27:06Z</dcterms:created>
  <dcterms:modified xsi:type="dcterms:W3CDTF">2022-09-12T14:59:38Z</dcterms:modified>
</cp:coreProperties>
</file>